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31" r:id="rId3"/>
    <p:sldId id="332" r:id="rId4"/>
    <p:sldId id="333" r:id="rId5"/>
    <p:sldId id="334" r:id="rId6"/>
    <p:sldId id="344" r:id="rId7"/>
    <p:sldId id="343" r:id="rId8"/>
    <p:sldId id="338" r:id="rId9"/>
    <p:sldId id="354" r:id="rId10"/>
    <p:sldId id="342" r:id="rId11"/>
    <p:sldId id="345" r:id="rId12"/>
    <p:sldId id="346" r:id="rId13"/>
    <p:sldId id="335" r:id="rId14"/>
    <p:sldId id="355" r:id="rId15"/>
    <p:sldId id="339" r:id="rId16"/>
    <p:sldId id="351" r:id="rId17"/>
    <p:sldId id="353" r:id="rId18"/>
    <p:sldId id="352" r:id="rId19"/>
    <p:sldId id="337" r:id="rId20"/>
  </p:sldIdLst>
  <p:sldSz cx="9144000" cy="6858000" type="screen4x3"/>
  <p:notesSz cx="6858000" cy="9144000"/>
  <p:custDataLst>
    <p:tags r:id="rId2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9" autoAdjust="0"/>
    <p:restoredTop sz="94660"/>
  </p:normalViewPr>
  <p:slideViewPr>
    <p:cSldViewPr>
      <p:cViewPr>
        <p:scale>
          <a:sx n="60" d="100"/>
          <a:sy n="60" d="100"/>
        </p:scale>
        <p:origin x="-3342" y="-9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49DD3A-7AEA-4625-B14C-6E419E15FD4B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D8CA7-8498-4708-872A-984BBD0FF7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32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2FA19-B671-4D60-826E-88C1BB29CA6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B7D863-E7B3-4657-8E53-CCA46A33F3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583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7D863-E7B3-4657-8E53-CCA46A33F3E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97C-3693-439E-9A4F-C39A194A4622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97C-3693-439E-9A4F-C39A194A4622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97C-3693-439E-9A4F-C39A194A4622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97C-3693-439E-9A4F-C39A194A4622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97C-3693-439E-9A4F-C39A194A4622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97C-3693-439E-9A4F-C39A194A4622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97C-3693-439E-9A4F-C39A194A4622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97C-3693-439E-9A4F-C39A194A4622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97C-3693-439E-9A4F-C39A194A4622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97C-3693-439E-9A4F-C39A194A4622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97C-3693-439E-9A4F-C39A194A4622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3E97C-3693-439E-9A4F-C39A194A4622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1268760"/>
            <a:ext cx="5472608" cy="5112568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ru-RU" sz="3600" b="1" kern="0" dirty="0" smtClean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  <a:t>Составление карты компетенций и фонда оценочных средств</a:t>
            </a:r>
            <a:br>
              <a:rPr lang="ru-RU" sz="3600" b="1" kern="0" dirty="0" smtClean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3600" b="1" kern="0" dirty="0" smtClean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3600" b="1" kern="0" dirty="0" smtClean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3600" b="1" kern="0" dirty="0" smtClean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3600" b="1" kern="0" dirty="0" smtClean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400" b="1" kern="0" dirty="0" smtClean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400" b="1" kern="0" dirty="0" smtClean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000" b="1" kern="0" dirty="0" smtClean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  <a:t>Андриенко Алена Васильевна, доцент каф. управления образованием ФП </a:t>
            </a:r>
            <a:endParaRPr lang="ru-RU" sz="2000" b="1" kern="0" dirty="0">
              <a:solidFill>
                <a:srgbClr val="000099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11560" y="548680"/>
            <a:ext cx="7848872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11560" y="116632"/>
            <a:ext cx="7848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Национальный исследовательский Томский государственный университет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</p:txBody>
      </p:sp>
      <p:pic>
        <p:nvPicPr>
          <p:cNvPr id="7" name="Picture 7" descr="DSCN8952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928670"/>
            <a:ext cx="3312368" cy="4951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647564" y="6309320"/>
            <a:ext cx="7848872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"/>
            <a:ext cx="504056" cy="56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5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5516" y="6597352"/>
            <a:ext cx="87129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14"/>
            <a:ext cx="977140" cy="43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395536" y="980728"/>
            <a:ext cx="842493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1325"/>
            <a:endParaRPr lang="ru-RU" sz="28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779912" y="26064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Результаты обучения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836712"/>
            <a:ext cx="8640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Каждому из этих уровней соответствует глагол-действие, посредством которого можно сформулировать конкретный проверяемые результат обучения. 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39552" y="1988840"/>
          <a:ext cx="8208912" cy="370746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44216"/>
                <a:gridCol w="6264696"/>
              </a:tblGrid>
              <a:tr h="47371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Запоминание</a:t>
                      </a:r>
                      <a:endParaRPr lang="ru-RU" sz="2400" dirty="0"/>
                    </a:p>
                  </a:txBody>
                  <a:tcPr marL="24933" marR="24933" marT="12466" marB="12466" anchor="ctr"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перечислить, дать определение, повторить, констатировать, рассказать, продублировать, скопировать, цитировать, изобразить, назвать, указать, записать, составить список, свести в таблицу, воспроизвести, отметить</a:t>
                      </a:r>
                      <a:endParaRPr lang="ru-RU" sz="2400" dirty="0"/>
                    </a:p>
                  </a:txBody>
                  <a:tcPr marL="24933" marR="24933" marT="12466" marB="12466" anchor="ctr"/>
                </a:tc>
              </a:tr>
              <a:tr h="117060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Понимание</a:t>
                      </a:r>
                      <a:endParaRPr lang="ru-RU" sz="2400" dirty="0"/>
                    </a:p>
                  </a:txBody>
                  <a:tcPr marL="24933" marR="24933" marT="12466" marB="12466" anchor="ctr"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описать, охарактеризовать, обсудить, объяснить, интерпретировать, привести примеры, сделать обзор, определить, выделить, расшифровать, уточнить, связать, переформулировать.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4933" marR="24933" marT="12466" marB="12466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63867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5516" y="6597352"/>
            <a:ext cx="87129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14"/>
            <a:ext cx="977140" cy="43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395536" y="980728"/>
            <a:ext cx="842493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1325"/>
            <a:endParaRPr lang="ru-RU" sz="28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779912" y="26064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Результаты обучения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67544" y="1268760"/>
          <a:ext cx="8208912" cy="407322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44216"/>
                <a:gridCol w="6264696"/>
              </a:tblGrid>
              <a:tr h="47371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Применение</a:t>
                      </a:r>
                      <a:endParaRPr lang="ru-RU" sz="2400" dirty="0"/>
                    </a:p>
                  </a:txBody>
                  <a:tcPr marL="24933" marR="24933" marT="12466" marB="12466"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применить, решить, рассчитать, использовать, показать, иллюстрировать, демонстрировать, изменить, преобразовать, инсценировать, классифицировать, упорядочить, обнаружить, установить, раскрыть, составить (отчет, график и пр.).</a:t>
                      </a:r>
                    </a:p>
                  </a:txBody>
                  <a:tcPr marL="24933" marR="24933" marT="12466" marB="12466" anchor="ctr"/>
                </a:tc>
              </a:tr>
              <a:tr h="117060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Анализ</a:t>
                      </a:r>
                      <a:endParaRPr lang="ru-RU" sz="2400" dirty="0"/>
                    </a:p>
                  </a:txBody>
                  <a:tcPr marL="24933" marR="24933" marT="12466" marB="12466" anchor="ctr"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сравнить, сопоставить, различить, выделить, экспериментировать, исследовать, категорировать, вывести, изучить, измерить, отсортировать, разделить, резюмировать, найти, собрать сведения.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4933" marR="24933" marT="12466" marB="12466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63867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5516" y="6597352"/>
            <a:ext cx="87129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14"/>
            <a:ext cx="977140" cy="43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395536" y="980728"/>
            <a:ext cx="842493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1325"/>
            <a:endParaRPr lang="ru-RU" sz="28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779912" y="26064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Результаты обучения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67544" y="1268760"/>
          <a:ext cx="8208912" cy="480474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28192"/>
                <a:gridCol w="6480720"/>
              </a:tblGrid>
              <a:tr h="47371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Оценка</a:t>
                      </a:r>
                      <a:endParaRPr lang="ru-RU" sz="2400" dirty="0"/>
                    </a:p>
                  </a:txBody>
                  <a:tcPr marL="24933" marR="24933" marT="12466" marB="12466"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оценить, доказать, убедить, составить мнение, сделать вывод, оспорить, поддержать, полемизировать, выбрать, критиковать, градуировать, выделить этапы, соизмерять, соотносить, ранжировать, исправить, изменить, проверять, обосновать, рецензировать.</a:t>
                      </a:r>
                    </a:p>
                  </a:txBody>
                  <a:tcPr marL="24933" marR="24933" marT="12466" marB="12466" anchor="ctr"/>
                </a:tc>
              </a:tr>
              <a:tr h="117060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Создание</a:t>
                      </a:r>
                      <a:endParaRPr lang="ru-RU" sz="2400" dirty="0"/>
                    </a:p>
                  </a:txBody>
                  <a:tcPr marL="24933" marR="24933" marT="12466" marB="12466" anchor="ctr"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составить, конструировать, разработать, построить, создать, сгенерировать, спроектировать, систематизировать, собрать, смонтировать, сочинить, придумать, произвести, сделать прогноз, компоновать, интегрировать, изобрести, предложить, управлять, организовать, спланировать.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4933" marR="24933" marT="12466" marB="12466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63867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5516" y="6597352"/>
            <a:ext cx="87129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14"/>
            <a:ext cx="977140" cy="43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395536" y="980728"/>
            <a:ext cx="842493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1325"/>
            <a:endParaRPr lang="ru-RU" sz="28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051720" y="260648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Шаблон формулировки результатов обучения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268760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Студент сможет</a:t>
            </a:r>
            <a:endParaRPr lang="en-US" sz="40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832241"/>
                </a:solidFill>
              </a:rPr>
              <a:t>               [глагол-действие] [что?]</a:t>
            </a:r>
            <a:r>
              <a:rPr lang="ru-RU" sz="4000" b="1" dirty="0" smtClean="0"/>
              <a:t>,</a:t>
            </a:r>
            <a:endParaRPr lang="en-US" sz="4000" b="1" dirty="0" smtClean="0"/>
          </a:p>
          <a:p>
            <a:pPr algn="ctr"/>
            <a:endParaRPr lang="en-US" sz="4000" b="1" dirty="0" smtClean="0"/>
          </a:p>
          <a:p>
            <a:r>
              <a:rPr lang="ru-RU" sz="4000" b="1" dirty="0" smtClean="0">
                <a:solidFill>
                  <a:srgbClr val="002060"/>
                </a:solidFill>
              </a:rPr>
              <a:t>используя </a:t>
            </a:r>
            <a:r>
              <a:rPr lang="ru-RU" sz="4000" b="1" dirty="0" smtClean="0">
                <a:solidFill>
                  <a:srgbClr val="832241"/>
                </a:solidFill>
              </a:rPr>
              <a:t>[ресурсы]</a:t>
            </a:r>
            <a:endParaRPr lang="en-US" sz="4000" b="1" dirty="0" smtClean="0">
              <a:solidFill>
                <a:srgbClr val="002060"/>
              </a:solidFill>
            </a:endParaRPr>
          </a:p>
          <a:p>
            <a:endParaRPr lang="en-US" sz="4000" b="1" dirty="0" smtClean="0">
              <a:solidFill>
                <a:schemeClr val="tx1"/>
              </a:solidFill>
            </a:endParaRPr>
          </a:p>
          <a:p>
            <a:r>
              <a:rPr lang="ru-RU" sz="4000" b="1" dirty="0" smtClean="0">
                <a:solidFill>
                  <a:srgbClr val="002060"/>
                </a:solidFill>
              </a:rPr>
              <a:t>и создать   </a:t>
            </a:r>
            <a:r>
              <a:rPr lang="ru-RU" sz="4000" b="1" dirty="0" smtClean="0">
                <a:solidFill>
                  <a:srgbClr val="832241"/>
                </a:solidFill>
              </a:rPr>
              <a:t>[продукт]</a:t>
            </a:r>
            <a:endParaRPr lang="ru-RU" sz="4000" dirty="0">
              <a:solidFill>
                <a:srgbClr val="8322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63867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5516" y="6597352"/>
            <a:ext cx="87129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14"/>
            <a:ext cx="977140" cy="43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395536" y="980728"/>
            <a:ext cx="842493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1325"/>
            <a:endParaRPr lang="ru-RU" sz="28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051720" y="260648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Примеры и ресурсы 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548680"/>
            <a:ext cx="864096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</a:rPr>
              <a:t>Ресурсы – </a:t>
            </a:r>
            <a:r>
              <a:rPr lang="ru-RU" sz="2200" dirty="0" smtClean="0"/>
              <a:t>это источники информации, которыми обучающийся может пользоваться в процессе демонстрации сформированности компетенции.</a:t>
            </a:r>
          </a:p>
          <a:p>
            <a:r>
              <a:rPr lang="ru-RU" sz="2200" b="1" dirty="0" smtClean="0">
                <a:solidFill>
                  <a:srgbClr val="002060"/>
                </a:solidFill>
              </a:rPr>
              <a:t>Примеры ресурсов</a:t>
            </a:r>
            <a:endParaRPr lang="en-US" sz="2200" b="1" dirty="0" smtClean="0">
              <a:solidFill>
                <a:srgbClr val="002060"/>
              </a:solidFill>
            </a:endParaRPr>
          </a:p>
          <a:p>
            <a:r>
              <a:rPr lang="ru-RU" sz="2200" dirty="0" smtClean="0"/>
              <a:t>учебник, пособие, методические указания, библиотека, пресса, научный журнал, мнение специалиста, монография, справочник, энциклопедия, сайт, статья. </a:t>
            </a:r>
            <a:endParaRPr lang="ru-RU" sz="2200" b="1" dirty="0" smtClean="0">
              <a:solidFill>
                <a:schemeClr val="tx1"/>
              </a:solidFill>
            </a:endParaRPr>
          </a:p>
          <a:p>
            <a:endParaRPr lang="ru-RU" sz="2200" b="1" dirty="0" smtClean="0"/>
          </a:p>
          <a:p>
            <a:r>
              <a:rPr lang="ru-RU" sz="2200" b="1" dirty="0" smtClean="0">
                <a:solidFill>
                  <a:srgbClr val="002060"/>
                </a:solidFill>
              </a:rPr>
              <a:t>Продукт</a:t>
            </a:r>
            <a:r>
              <a:rPr lang="ru-RU" sz="2200" dirty="0" smtClean="0"/>
              <a:t> – это то, что  представит обучающийся по окончании выполненного задания. </a:t>
            </a:r>
            <a:endParaRPr lang="ru-RU" sz="2200" b="1" dirty="0" smtClean="0">
              <a:solidFill>
                <a:srgbClr val="832241"/>
              </a:solidFill>
            </a:endParaRPr>
          </a:p>
          <a:p>
            <a:r>
              <a:rPr lang="ru-RU" sz="2200" b="1" dirty="0" smtClean="0">
                <a:solidFill>
                  <a:srgbClr val="002060"/>
                </a:solidFill>
              </a:rPr>
              <a:t>Примеры продукт</a:t>
            </a:r>
          </a:p>
          <a:p>
            <a:pPr lvl="0"/>
            <a:r>
              <a:rPr lang="ru-RU" sz="2200" dirty="0" smtClean="0"/>
              <a:t>Устно: ответ, доклад, дискуссия, игра.</a:t>
            </a:r>
          </a:p>
          <a:p>
            <a:pPr lvl="0"/>
            <a:r>
              <a:rPr lang="ru-RU" sz="2200" dirty="0" smtClean="0"/>
              <a:t>Объект: модель, конструкция, выставка, образец, произведение искусства.</a:t>
            </a:r>
          </a:p>
          <a:p>
            <a:pPr lvl="0"/>
            <a:r>
              <a:rPr lang="ru-RU" sz="2200" dirty="0" smtClean="0"/>
              <a:t>Иллюстрация: график, схема, таблица, диаграмма, рисунок, эскиз, карта.</a:t>
            </a:r>
          </a:p>
          <a:p>
            <a:pPr lvl="0"/>
            <a:r>
              <a:rPr lang="ru-RU" sz="2200" dirty="0" smtClean="0"/>
              <a:t>Мультимедиа: аудио, видео, фотографии, презентация.</a:t>
            </a:r>
          </a:p>
          <a:p>
            <a:pPr lvl="0"/>
            <a:r>
              <a:rPr lang="ru-RU" sz="2200" dirty="0" smtClean="0"/>
              <a:t>Письменно: отчет, рецензия, статья, эссе, обзор, письмо,  дневник.</a:t>
            </a:r>
          </a:p>
          <a:p>
            <a:endParaRPr lang="ru-RU" sz="2200" dirty="0">
              <a:solidFill>
                <a:srgbClr val="8322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63867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5516" y="6597352"/>
            <a:ext cx="87129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14"/>
            <a:ext cx="977140" cy="43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395536" y="980728"/>
            <a:ext cx="842493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1325"/>
            <a:endParaRPr lang="ru-RU" sz="28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779912" y="26064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Уровни сформированности компетенции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1268760"/>
            <a:ext cx="84249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1325"/>
            <a:r>
              <a:rPr lang="ru-RU" sz="2800" dirty="0" smtClean="0"/>
              <a:t>Первому уровню соответствуют запоминание и понимание, </a:t>
            </a:r>
          </a:p>
          <a:p>
            <a:pPr indent="441325"/>
            <a:r>
              <a:rPr lang="ru-RU" sz="2800" dirty="0" smtClean="0"/>
              <a:t>второму - применение и анализ, </a:t>
            </a:r>
          </a:p>
          <a:p>
            <a:pPr indent="441325"/>
            <a:r>
              <a:rPr lang="ru-RU" sz="2800" dirty="0" smtClean="0"/>
              <a:t>третьему - оценка и создание. </a:t>
            </a:r>
          </a:p>
          <a:p>
            <a:pPr indent="441325"/>
            <a:endParaRPr lang="ru-RU" sz="2800" dirty="0" smtClean="0"/>
          </a:p>
          <a:p>
            <a:pPr indent="441325"/>
            <a:r>
              <a:rPr lang="ru-RU" sz="2800" dirty="0" smtClean="0"/>
              <a:t>Количество заявленных результатов обучения, соответствующих тому или иному уровню, неограниченно и определяется только компетенцией.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1163867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5516" y="6597352"/>
            <a:ext cx="87129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14"/>
            <a:ext cx="977140" cy="43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395536" y="980728"/>
            <a:ext cx="842493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1325"/>
            <a:endParaRPr lang="ru-RU" sz="28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779912" y="26064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Уровни сформированности компетенции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764704"/>
            <a:ext cx="849694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/>
              <a:t>ОК-</a:t>
            </a:r>
            <a:r>
              <a:rPr lang="en-US" sz="2000" i="1" dirty="0" smtClean="0"/>
              <a:t>N</a:t>
            </a:r>
            <a:r>
              <a:rPr lang="ru-RU" sz="2000" i="1" dirty="0" smtClean="0"/>
              <a:t> Совокупность умений и необходимых знаний для использования информационных источников, в том числе социальных сетей, быстрого поиска нужной информации, принятия решения и составления плана действий для работы над задачами в непрофессиональной сфере, готовность к такой деятельности и желание ее осуществлять.</a:t>
            </a:r>
          </a:p>
          <a:p>
            <a:r>
              <a:rPr lang="ru-RU" sz="2000" b="1" dirty="0" smtClean="0"/>
              <a:t>Студент сможет…</a:t>
            </a:r>
            <a:endParaRPr lang="ru-RU" sz="2000" dirty="0" smtClean="0"/>
          </a:p>
          <a:p>
            <a:r>
              <a:rPr lang="ru-RU" sz="2000" dirty="0" smtClean="0"/>
              <a:t>ОК-</a:t>
            </a:r>
            <a:r>
              <a:rPr lang="en-US" sz="2000" dirty="0" smtClean="0"/>
              <a:t>N</a:t>
            </a:r>
            <a:r>
              <a:rPr lang="ru-RU" sz="2000" dirty="0" smtClean="0"/>
              <a:t>, 1 уровень</a:t>
            </a:r>
          </a:p>
          <a:p>
            <a:pPr lvl="0"/>
            <a:r>
              <a:rPr lang="ru-RU" sz="2000" dirty="0" smtClean="0"/>
              <a:t>- свести в таблицу свои знания по основным принципам поиска и хранения информации в сети интернет и продемонстрировать соответствующие</a:t>
            </a:r>
          </a:p>
          <a:p>
            <a:pPr lvl="0"/>
            <a:r>
              <a:rPr lang="ru-RU" sz="2000" dirty="0" smtClean="0"/>
              <a:t>- умение</a:t>
            </a:r>
            <a:r>
              <a:rPr lang="en-US" sz="2000" dirty="0" smtClean="0"/>
              <a:t> </a:t>
            </a:r>
            <a:r>
              <a:rPr lang="ru-RU" sz="2000" dirty="0" smtClean="0"/>
              <a:t> сделать устные обзор информационных ресурсов, которыми вы пользуетесь в повседневной жизни</a:t>
            </a:r>
          </a:p>
          <a:p>
            <a:r>
              <a:rPr lang="ru-RU" sz="2000" dirty="0" smtClean="0"/>
              <a:t>ОК-</a:t>
            </a:r>
            <a:r>
              <a:rPr lang="en-US" sz="2000" dirty="0" smtClean="0"/>
              <a:t>N</a:t>
            </a:r>
            <a:r>
              <a:rPr lang="ru-RU" sz="2000" dirty="0" smtClean="0"/>
              <a:t>, 2 уровень</a:t>
            </a:r>
          </a:p>
          <a:p>
            <a:pPr lvl="0"/>
            <a:r>
              <a:rPr lang="ru-RU" sz="2000" dirty="0" smtClean="0"/>
              <a:t>- сопоставить эффективность использования в повседневной деятельности двух известных вам социальных сетей и представить результат в виде письменного сравнительного эссе</a:t>
            </a:r>
          </a:p>
          <a:p>
            <a:pPr lvl="0"/>
            <a:r>
              <a:rPr lang="ru-RU" sz="2000" dirty="0" smtClean="0"/>
              <a:t>- проиллюстрировать алгоритм, который вы будете использовать при накоплении информации в интересующей вас области и представить его в виде схемы</a:t>
            </a:r>
          </a:p>
          <a:p>
            <a:r>
              <a:rPr lang="ru-RU" sz="2000" dirty="0" smtClean="0"/>
              <a:t>Дисциплины: ИКТ.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1163867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5516" y="6597352"/>
            <a:ext cx="87129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14"/>
            <a:ext cx="977140" cy="43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395536" y="980728"/>
            <a:ext cx="842493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1325"/>
            <a:endParaRPr lang="ru-RU" sz="28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779912" y="26064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Уровни сформированности компетенции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692696"/>
            <a:ext cx="871296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/>
              <a:t>ОПК-</a:t>
            </a:r>
            <a:r>
              <a:rPr lang="en-US" sz="2000" i="1" dirty="0" smtClean="0"/>
              <a:t>N</a:t>
            </a:r>
            <a:r>
              <a:rPr lang="ru-RU" sz="2000" i="1" dirty="0" smtClean="0"/>
              <a:t> Совокупность умений и необходимых знаний для аргументированного изложения своей точки зрения по всему спектру профессиональных задач, от отчетов до стратегий, в том числе на иностранном языке, готовность к такому изложению и желание его осуществлять.</a:t>
            </a:r>
          </a:p>
          <a:p>
            <a:r>
              <a:rPr lang="ru-RU" sz="2000" b="1" dirty="0" smtClean="0"/>
              <a:t>Студент сможет…</a:t>
            </a:r>
            <a:endParaRPr lang="ru-RU" sz="2000" dirty="0" smtClean="0"/>
          </a:p>
          <a:p>
            <a:r>
              <a:rPr lang="ru-RU" sz="2000" dirty="0" smtClean="0"/>
              <a:t>ОПК-</a:t>
            </a:r>
            <a:r>
              <a:rPr lang="en-US" sz="2000" dirty="0" smtClean="0"/>
              <a:t>N</a:t>
            </a:r>
            <a:r>
              <a:rPr lang="ru-RU" sz="2000" dirty="0" smtClean="0"/>
              <a:t>, 1 уровень</a:t>
            </a:r>
          </a:p>
          <a:p>
            <a:pPr lvl="0"/>
            <a:r>
              <a:rPr lang="ru-RU" sz="2000" dirty="0" smtClean="0"/>
              <a:t>составить, в качестве выступающего, список вопросов для отчета по итогам учебного года</a:t>
            </a:r>
            <a:r>
              <a:rPr lang="en-US" sz="2000" dirty="0" smtClean="0"/>
              <a:t> </a:t>
            </a:r>
            <a:r>
              <a:rPr lang="ru-RU" sz="2000" dirty="0" smtClean="0"/>
              <a:t>привести примеры, используя интернет, качественных презентаций, посвященных изложению стратегий и дать аргументированный комментарий</a:t>
            </a:r>
          </a:p>
          <a:p>
            <a:r>
              <a:rPr lang="ru-RU" sz="2000" dirty="0" smtClean="0"/>
              <a:t>ОПК-</a:t>
            </a:r>
            <a:r>
              <a:rPr lang="en-US" sz="2000" dirty="0" smtClean="0"/>
              <a:t>N</a:t>
            </a:r>
            <a:r>
              <a:rPr lang="ru-RU" sz="2000" dirty="0" smtClean="0"/>
              <a:t>, 2 уровень</a:t>
            </a:r>
          </a:p>
          <a:p>
            <a:pPr lvl="0"/>
            <a:r>
              <a:rPr lang="ru-RU" sz="2000" dirty="0" smtClean="0"/>
              <a:t>перевести текст с иностранного языка</a:t>
            </a:r>
            <a:r>
              <a:rPr lang="en-US" sz="2000" dirty="0" smtClean="0"/>
              <a:t> </a:t>
            </a:r>
            <a:r>
              <a:rPr lang="ru-RU" sz="2000" dirty="0" smtClean="0"/>
              <a:t>проанализировать поступившие деловые предложения и изложить результаты такого анализа на ин. языке</a:t>
            </a:r>
          </a:p>
          <a:p>
            <a:r>
              <a:rPr lang="ru-RU" sz="2000" dirty="0" smtClean="0"/>
              <a:t>ОПК-</a:t>
            </a:r>
            <a:r>
              <a:rPr lang="en-US" sz="2000" dirty="0" smtClean="0"/>
              <a:t>N</a:t>
            </a:r>
            <a:r>
              <a:rPr lang="ru-RU" sz="2000" dirty="0" smtClean="0"/>
              <a:t>, 3 уровень</a:t>
            </a:r>
          </a:p>
          <a:p>
            <a:pPr lvl="0"/>
            <a:r>
              <a:rPr lang="ru-RU" sz="2000" dirty="0" smtClean="0"/>
              <a:t>написать деловое </a:t>
            </a:r>
            <a:r>
              <a:rPr lang="ru-RU" sz="2000" dirty="0" err="1" smtClean="0"/>
              <a:t>эл</a:t>
            </a:r>
            <a:r>
              <a:rPr lang="ru-RU" sz="2000" dirty="0" smtClean="0"/>
              <a:t>. письмо на родном и ин. языке своему коллеге с предложение о сотрудничестве в проф.области</a:t>
            </a:r>
            <a:r>
              <a:rPr lang="en-US" sz="2000" dirty="0" smtClean="0"/>
              <a:t> </a:t>
            </a:r>
            <a:r>
              <a:rPr lang="ru-RU" sz="2000" dirty="0" smtClean="0"/>
              <a:t>оценить деловое письмо о сотрудничестве от коллеги</a:t>
            </a:r>
          </a:p>
          <a:p>
            <a:r>
              <a:rPr lang="ru-RU" sz="2000" dirty="0" smtClean="0"/>
              <a:t>Дисциплины: деловой иностранный язык, ИКТ</a:t>
            </a:r>
          </a:p>
          <a:p>
            <a:pPr indent="441325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1163867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5516" y="6597352"/>
            <a:ext cx="87129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14"/>
            <a:ext cx="977140" cy="43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395536" y="980728"/>
            <a:ext cx="842493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1325"/>
            <a:endParaRPr lang="ru-RU" sz="28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779912" y="26064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Уровни сформированности компетенции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836712"/>
            <a:ext cx="856895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/>
              <a:t>ПК-</a:t>
            </a:r>
            <a:r>
              <a:rPr lang="en-US" sz="2000" i="1" dirty="0" smtClean="0"/>
              <a:t>N</a:t>
            </a:r>
            <a:r>
              <a:rPr lang="ru-RU" sz="2000" i="1" dirty="0" smtClean="0"/>
              <a:t> Совокупность умений и необходимых знаний для организации и эффективной реализации всех составляющих научно-исследовательской деятельности, готовность к такой деятельности и желание ее осуществлять.</a:t>
            </a:r>
          </a:p>
          <a:p>
            <a:r>
              <a:rPr lang="ru-RU" sz="2000" b="1" dirty="0" smtClean="0"/>
              <a:t>Студент сможет…</a:t>
            </a:r>
            <a:endParaRPr lang="ru-RU" sz="2000" dirty="0" smtClean="0"/>
          </a:p>
          <a:p>
            <a:r>
              <a:rPr lang="ru-RU" sz="2000" dirty="0" smtClean="0"/>
              <a:t>ПК-</a:t>
            </a:r>
            <a:r>
              <a:rPr lang="en-US" sz="2000" dirty="0" smtClean="0"/>
              <a:t>N</a:t>
            </a:r>
            <a:r>
              <a:rPr lang="ru-RU" sz="2000" dirty="0" smtClean="0"/>
              <a:t>, 1 уровень</a:t>
            </a:r>
          </a:p>
          <a:p>
            <a:pPr lvl="0"/>
            <a:r>
              <a:rPr lang="ru-RU" sz="2000" dirty="0" smtClean="0"/>
              <a:t>процитировать высказывания великих ученых о роли науки в учебном процессе, используя сеть интернет и оформить результаты в виде записки</a:t>
            </a:r>
            <a:r>
              <a:rPr lang="en-US" sz="2000" dirty="0" smtClean="0"/>
              <a:t> </a:t>
            </a:r>
            <a:r>
              <a:rPr lang="ru-RU" sz="2000" dirty="0" smtClean="0"/>
              <a:t>обсудить роль научной работы в сопровождении учебного процесса</a:t>
            </a:r>
          </a:p>
          <a:p>
            <a:r>
              <a:rPr lang="ru-RU" sz="2000" dirty="0" smtClean="0"/>
              <a:t>ПК-</a:t>
            </a:r>
            <a:r>
              <a:rPr lang="en-US" sz="2000" dirty="0" smtClean="0"/>
              <a:t>N</a:t>
            </a:r>
            <a:r>
              <a:rPr lang="ru-RU" sz="2000" dirty="0" smtClean="0"/>
              <a:t>, 2 уровень</a:t>
            </a:r>
          </a:p>
          <a:p>
            <a:pPr lvl="0"/>
            <a:r>
              <a:rPr lang="ru-RU" sz="2000" dirty="0" smtClean="0"/>
              <a:t>сравнить два различных подхода в пед. исследованиях</a:t>
            </a:r>
            <a:r>
              <a:rPr lang="en-US" sz="2000" dirty="0" smtClean="0"/>
              <a:t> </a:t>
            </a:r>
            <a:r>
              <a:rPr lang="ru-RU" sz="2000" dirty="0" smtClean="0"/>
              <a:t>сделать аннотированный отчет о НИР в семестре</a:t>
            </a:r>
          </a:p>
          <a:p>
            <a:r>
              <a:rPr lang="ru-RU" sz="2000" dirty="0" smtClean="0"/>
              <a:t>ПК-</a:t>
            </a:r>
            <a:r>
              <a:rPr lang="en-US" sz="2000" dirty="0" smtClean="0"/>
              <a:t>N</a:t>
            </a:r>
            <a:r>
              <a:rPr lang="ru-RU" sz="2000" dirty="0" smtClean="0"/>
              <a:t>, 3 уровень</a:t>
            </a:r>
          </a:p>
          <a:p>
            <a:pPr lvl="0"/>
            <a:r>
              <a:rPr lang="ru-RU" sz="2000" dirty="0" smtClean="0"/>
              <a:t>разработать анкету для пед. исследования по самостоятельно выбранной тематике</a:t>
            </a:r>
            <a:r>
              <a:rPr lang="en-US" sz="2000" dirty="0" smtClean="0"/>
              <a:t> </a:t>
            </a:r>
            <a:r>
              <a:rPr lang="ru-RU" sz="2000" dirty="0" smtClean="0"/>
              <a:t>рецензировать отчет коллеги</a:t>
            </a:r>
          </a:p>
          <a:p>
            <a:r>
              <a:rPr lang="ru-RU" sz="2000" dirty="0" smtClean="0"/>
              <a:t>Дисциплины: методология пед. исследований, сопровождение обучающихся в образовательном процессе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1163867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5516" y="6597352"/>
            <a:ext cx="87129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14"/>
            <a:ext cx="977140" cy="43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395536" y="692696"/>
            <a:ext cx="8424936" cy="10341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2400" b="1" dirty="0" smtClean="0"/>
              <a:t>А (проектные и исследовательские задания)</a:t>
            </a:r>
          </a:p>
          <a:p>
            <a:pPr fontAlgn="base"/>
            <a:r>
              <a:rPr lang="ru-RU" sz="2400" dirty="0" smtClean="0"/>
              <a:t>- оценка «зачтено» выставляется обучающемуся, если он выполнил задание в полном объеме или частично (**%); </a:t>
            </a:r>
          </a:p>
          <a:p>
            <a:pPr fontAlgn="base">
              <a:buFontTx/>
              <a:buChar char="-"/>
            </a:pPr>
            <a:r>
              <a:rPr lang="ru-RU" sz="2400" dirty="0" smtClean="0"/>
              <a:t>оценка «не зачтено» выставляется обучающемуся, если он не выполнил задание или выполнил задание частично (**%). </a:t>
            </a:r>
          </a:p>
          <a:p>
            <a:pPr fontAlgn="base"/>
            <a:endParaRPr lang="ru-RU" sz="2400" dirty="0" smtClean="0"/>
          </a:p>
          <a:p>
            <a:pPr fontAlgn="base"/>
            <a:endParaRPr lang="ru-RU" sz="2400" dirty="0" smtClean="0"/>
          </a:p>
          <a:p>
            <a:pPr fontAlgn="base"/>
            <a:r>
              <a:rPr lang="ru-RU" sz="2400" b="1" dirty="0" smtClean="0"/>
              <a:t>В  (творческие задания)</a:t>
            </a:r>
          </a:p>
          <a:p>
            <a:pPr fontAlgn="base"/>
            <a:r>
              <a:rPr lang="ru-RU" sz="2400" dirty="0" smtClean="0"/>
              <a:t>Рейтинговая система оценивания (от 0 до 10; от 0 до 100 баллов)</a:t>
            </a:r>
          </a:p>
          <a:p>
            <a:pPr fontAlgn="base"/>
            <a:endParaRPr lang="ru-RU" sz="2400" dirty="0" smtClean="0"/>
          </a:p>
          <a:p>
            <a:pPr fontAlgn="base"/>
            <a:r>
              <a:rPr lang="ru-RU" sz="2400" b="1" dirty="0" smtClean="0"/>
              <a:t>Г (тестирование)</a:t>
            </a:r>
          </a:p>
          <a:p>
            <a:r>
              <a:rPr lang="ru-RU" sz="2400" dirty="0" smtClean="0"/>
              <a:t>90 – 100% правильных ответов оценивается на «отлично»;</a:t>
            </a:r>
          </a:p>
          <a:p>
            <a:r>
              <a:rPr lang="ru-RU" sz="2400" dirty="0" smtClean="0"/>
              <a:t>70 –89% правильных ответов оценивается на «хорошо»; </a:t>
            </a:r>
          </a:p>
          <a:p>
            <a:r>
              <a:rPr lang="ru-RU" sz="2400" dirty="0" smtClean="0"/>
              <a:t>6</a:t>
            </a:r>
            <a:r>
              <a:rPr lang="ru-RU" sz="2400" smtClean="0"/>
              <a:t>0 – 69 </a:t>
            </a:r>
            <a:r>
              <a:rPr lang="ru-RU" sz="2400" dirty="0" smtClean="0"/>
              <a:t>% правильных ответов оценивается на «удовлетворительно». (Возможен и вариант А).</a:t>
            </a:r>
          </a:p>
          <a:p>
            <a:pPr fontAlgn="base"/>
            <a:endParaRPr lang="ru-RU" sz="2400" dirty="0" smtClean="0"/>
          </a:p>
          <a:p>
            <a:pPr fontAlgn="base"/>
            <a:endParaRPr lang="ru-RU" sz="24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779912" y="26064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Шкалы оценивания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63867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5516" y="6597352"/>
            <a:ext cx="87129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14"/>
            <a:ext cx="977140" cy="43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395536" y="1196752"/>
            <a:ext cx="8424936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lain"/>
            </a:pPr>
            <a:r>
              <a:rPr lang="ru-RU" sz="2800" dirty="0" smtClean="0"/>
              <a:t>ФЗ «Об образовании в Российской Федерации» от 29.12.2012 г. №273-ФЗ .</a:t>
            </a:r>
          </a:p>
          <a:p>
            <a:pPr marL="457200" indent="-457200">
              <a:buAutoNum type="arabicPlain"/>
            </a:pPr>
            <a:endParaRPr lang="ru-RU" sz="2800" dirty="0" smtClean="0"/>
          </a:p>
          <a:p>
            <a:pPr marL="457200" indent="-457200">
              <a:buAutoNum type="arabicPlain"/>
            </a:pPr>
            <a:r>
              <a:rPr lang="ru-RU" sz="2800" dirty="0" smtClean="0"/>
              <a:t>Порядок организации и осуществления образовательной деятельности по программам бакалавриата, программам специалитета, программам магистратуры, утв. Приказом Минобрнауки России 19.12.2013 г. №1367.</a:t>
            </a:r>
          </a:p>
          <a:p>
            <a:pPr marL="457200" indent="-457200">
              <a:buAutoNum type="arabicPlain"/>
            </a:pPr>
            <a:endParaRPr lang="ru-RU" sz="2800" dirty="0" smtClean="0"/>
          </a:p>
          <a:p>
            <a:pPr marL="457200" indent="-457200">
              <a:buAutoNum type="arabicPlain"/>
            </a:pPr>
            <a:r>
              <a:rPr lang="ru-RU" sz="2800" dirty="0" smtClean="0"/>
              <a:t>ФГОС ВО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779912" y="26064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Нормативно-правовые основания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63867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5516" y="6597352"/>
            <a:ext cx="87129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14"/>
            <a:ext cx="977140" cy="43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395536" y="1196752"/>
            <a:ext cx="8424936" cy="94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1325"/>
            <a:r>
              <a:rPr lang="ru-RU" sz="2800" dirty="0" smtClean="0"/>
              <a:t>Положение о фонде оценочных средств основной образовательной программы высшего образования в ТГУ (приказ №563</a:t>
            </a:r>
            <a:r>
              <a:rPr lang="en-US" sz="2800" dirty="0" smtClean="0"/>
              <a:t>/</a:t>
            </a:r>
            <a:r>
              <a:rPr lang="ru-RU" sz="2800" dirty="0" smtClean="0"/>
              <a:t>ОД от 15.09.2015 г.).</a:t>
            </a:r>
          </a:p>
          <a:p>
            <a:pPr indent="441325"/>
            <a:endParaRPr lang="ru-RU" sz="2800" dirty="0" smtClean="0"/>
          </a:p>
          <a:p>
            <a:pPr indent="441325"/>
            <a:r>
              <a:rPr lang="ru-RU" sz="2400" dirty="0" smtClean="0"/>
              <a:t>п.1.3  Фонд оценочных средств (далее - ФОС) входит в состав основных образовательных программ (далее -  ООП).</a:t>
            </a:r>
          </a:p>
          <a:p>
            <a:pPr indent="441325"/>
            <a:r>
              <a:rPr lang="ru-RU" sz="2400" dirty="0" smtClean="0"/>
              <a:t>п.2.2  Целью создания ФОС является установление соответствия уровня подготовки обучающихся и выпускников требованиям образовательных стандартов по реализуемым в университете направлениям подготовки высшего образования.</a:t>
            </a:r>
          </a:p>
          <a:p>
            <a:pPr indent="441325"/>
            <a:r>
              <a:rPr lang="ru-RU" sz="2400" dirty="0" smtClean="0"/>
              <a:t>п.2.4 ФОС ООП включают: ФОС по учебным дисциплинам (модулям), ФОС по практикам, ФОС по ГИА выпускников.</a:t>
            </a:r>
          </a:p>
          <a:p>
            <a:pPr marL="457200" indent="-457200">
              <a:buAutoNum type="arabicPlain"/>
            </a:pPr>
            <a:endParaRPr lang="ru-RU" sz="28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779912" y="26064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Нормативно-правовые основания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63867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5516" y="6597352"/>
            <a:ext cx="87129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14"/>
            <a:ext cx="977140" cy="43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395536" y="980728"/>
            <a:ext cx="8424936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1325"/>
            <a:endParaRPr lang="ru-RU" sz="2800" dirty="0" smtClean="0"/>
          </a:p>
          <a:p>
            <a:pPr indent="441325"/>
            <a:r>
              <a:rPr lang="ru-RU" sz="2400" dirty="0" smtClean="0"/>
              <a:t>п.4.2 Разработчик ФОС назначается руководителем ООП из числа ведущих НПР НИ ТГУ. ФОС может разрабатываться коллективом авторов по поручению руководителя ООП.</a:t>
            </a:r>
          </a:p>
          <a:p>
            <a:pPr indent="441325"/>
            <a:r>
              <a:rPr lang="ru-RU" sz="2400" dirty="0" smtClean="0"/>
              <a:t>п.4.3 Разработка ФОС вносится в инд.план работы преподавателя.</a:t>
            </a:r>
          </a:p>
          <a:p>
            <a:pPr indent="441325"/>
            <a:r>
              <a:rPr lang="ru-RU" sz="2400" dirty="0" smtClean="0"/>
              <a:t>п.5.1 Создаваемые ФОС должны проходить внутреннюю и внешнюю экспертизу. Итоги экспертизы оформляются экспертным заключением.</a:t>
            </a:r>
          </a:p>
          <a:p>
            <a:pPr indent="441325"/>
            <a:r>
              <a:rPr lang="ru-RU" sz="2400" dirty="0" smtClean="0"/>
              <a:t>п.5.3 При наличии положительного заключения экспертизы ФОС обсуждается на заседании выпускающей кафедры НИ ТГУ или совета ООП и утверждается руководителем ООП.</a:t>
            </a:r>
            <a:endParaRPr lang="ru-RU" sz="28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779912" y="26064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Нормативно-правовые основания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63867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5516" y="6597352"/>
            <a:ext cx="87129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14"/>
            <a:ext cx="977140" cy="43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3779912" y="26064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Нормативно-правовые основания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24899" t="18500" r="16778" b="17241"/>
          <a:stretch>
            <a:fillRect/>
          </a:stretch>
        </p:blipFill>
        <p:spPr bwMode="auto">
          <a:xfrm>
            <a:off x="227517" y="764704"/>
            <a:ext cx="8700261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1163867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5516" y="6597352"/>
            <a:ext cx="87129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14"/>
            <a:ext cx="977140" cy="43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3779912" y="26064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Таксономия </a:t>
            </a:r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Блума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052736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«Таксономия образовательных целей: сфера познания» (</a:t>
            </a:r>
            <a:r>
              <a:rPr lang="ru-RU" sz="2800" dirty="0" err="1" smtClean="0"/>
              <a:t>Бенджамин</a:t>
            </a:r>
            <a:r>
              <a:rPr lang="ru-RU" sz="2800" dirty="0" smtClean="0"/>
              <a:t> </a:t>
            </a:r>
            <a:r>
              <a:rPr lang="ru-RU" sz="2800" dirty="0" err="1" smtClean="0"/>
              <a:t>Блум</a:t>
            </a:r>
            <a:r>
              <a:rPr lang="ru-RU" sz="2800" dirty="0" smtClean="0"/>
              <a:t>, 1956).</a:t>
            </a:r>
          </a:p>
          <a:p>
            <a:endParaRPr lang="ru-RU" sz="2800" dirty="0" smtClean="0"/>
          </a:p>
          <a:p>
            <a:r>
              <a:rPr lang="ru-RU" sz="2800" dirty="0" smtClean="0"/>
              <a:t>Таксономия делит образовательные цели на три сферы: когнитивную, аффективную и психомоторную. </a:t>
            </a:r>
          </a:p>
          <a:p>
            <a:endParaRPr lang="ru-RU" sz="2800" dirty="0" smtClean="0"/>
          </a:p>
          <a:p>
            <a:r>
              <a:rPr lang="ru-RU" sz="2800" dirty="0" smtClean="0"/>
              <a:t>Эти сферы можно приблизительно описать словами «знаю», «чувствую» и «творю» соответственно.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1163867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5516" y="6597352"/>
            <a:ext cx="87129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14"/>
            <a:ext cx="977140" cy="43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3779912" y="26064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Таксономия </a:t>
            </a:r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Блума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1520" y="1170038"/>
          <a:ext cx="8640960" cy="468818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960440"/>
                <a:gridCol w="4680520"/>
              </a:tblGrid>
              <a:tr h="32412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Уровни учебных целей</a:t>
                      </a:r>
                    </a:p>
                  </a:txBody>
                  <a:tcPr marL="24933" marR="24933" marT="12466" marB="1246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Конкретные действия учащихся, свидетельствующие о достижении данного уровня</a:t>
                      </a:r>
                    </a:p>
                  </a:txBody>
                  <a:tcPr marL="24933" marR="24933" marT="12466" marB="12466" anchor="ctr"/>
                </a:tc>
              </a:tr>
              <a:tr h="473718">
                <a:tc>
                  <a:txBody>
                    <a:bodyPr/>
                    <a:lstStyle/>
                    <a:p>
                      <a:r>
                        <a:rPr lang="ru-RU" sz="1200" dirty="0"/>
                        <a:t>1. </a:t>
                      </a:r>
                      <a:r>
                        <a:rPr lang="ru-RU" sz="1200" b="1" dirty="0" smtClean="0"/>
                        <a:t>Знание.  </a:t>
                      </a:r>
                      <a:r>
                        <a:rPr lang="ru-RU" sz="1200" dirty="0"/>
                        <a:t>Эта категория обозначает запоминание и воспроизведение изученного материала </a:t>
                      </a:r>
                      <a:r>
                        <a:rPr lang="ru-RU" sz="1200" baseline="0" dirty="0" smtClean="0"/>
                        <a:t> - </a:t>
                      </a:r>
                      <a:r>
                        <a:rPr lang="ru-RU" sz="1200" dirty="0" smtClean="0"/>
                        <a:t>от </a:t>
                      </a:r>
                      <a:r>
                        <a:rPr lang="ru-RU" sz="1200" dirty="0"/>
                        <a:t>конкретных фактов до целостной теории.</a:t>
                      </a:r>
                    </a:p>
                  </a:txBody>
                  <a:tcPr marL="24933" marR="24933" marT="12466" marB="12466" anchor="ctr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— воспроизводит термины, конкретные факты, методы и процедуры, основные понятия, правила и принципы.</a:t>
                      </a:r>
                    </a:p>
                  </a:txBody>
                  <a:tcPr marL="24933" marR="24933" marT="12466" marB="12466" anchor="ctr"/>
                </a:tc>
              </a:tr>
              <a:tr h="698110">
                <a:tc>
                  <a:txBody>
                    <a:bodyPr/>
                    <a:lstStyle/>
                    <a:p>
                      <a:r>
                        <a:rPr lang="ru-RU" sz="1200" dirty="0"/>
                        <a:t>2. </a:t>
                      </a:r>
                      <a:r>
                        <a:rPr lang="ru-RU" sz="1200" b="1" dirty="0" smtClean="0"/>
                        <a:t>Понимание.</a:t>
                      </a:r>
                      <a:r>
                        <a:rPr lang="ru-RU" sz="1200" dirty="0" smtClean="0"/>
                        <a:t>  </a:t>
                      </a:r>
                      <a:r>
                        <a:rPr lang="ru-RU" sz="1200" dirty="0"/>
                        <a:t>Показателем понимания может быть преобразование материала из одной формы выражения </a:t>
                      </a:r>
                      <a:r>
                        <a:rPr lang="ru-RU" sz="1200" dirty="0" smtClean="0"/>
                        <a:t>- </a:t>
                      </a:r>
                      <a:r>
                        <a:rPr lang="ru-RU" sz="1200" dirty="0"/>
                        <a:t>в другую, интерпретация материала, предположение о дальнейшем ходе явлений, событий.</a:t>
                      </a:r>
                    </a:p>
                  </a:txBody>
                  <a:tcPr marL="24933" marR="24933" marT="12466" marB="12466" anchor="ctr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— объясняет факты, правила, принципы;</a:t>
                      </a:r>
                    </a:p>
                    <a:p>
                      <a:r>
                        <a:rPr lang="ru-RU" sz="1200" dirty="0"/>
                        <a:t>— преобразует словесный материал в математические выражения;</a:t>
                      </a:r>
                    </a:p>
                    <a:p>
                      <a:r>
                        <a:rPr lang="ru-RU" sz="1200" dirty="0"/>
                        <a:t>— предположительно описывает будущие последствия, вытекающие из имеющихся данных.</a:t>
                      </a:r>
                    </a:p>
                  </a:txBody>
                  <a:tcPr marL="24933" marR="24933" marT="12466" marB="12466" anchor="ctr"/>
                </a:tc>
              </a:tr>
              <a:tr h="473718">
                <a:tc>
                  <a:txBody>
                    <a:bodyPr/>
                    <a:lstStyle/>
                    <a:p>
                      <a:r>
                        <a:rPr lang="ru-RU" sz="1200" dirty="0"/>
                        <a:t>3. </a:t>
                      </a:r>
                      <a:r>
                        <a:rPr lang="ru-RU" sz="1200" b="1" dirty="0" smtClean="0"/>
                        <a:t>Применение.  </a:t>
                      </a:r>
                      <a:r>
                        <a:rPr lang="ru-RU" sz="1200" dirty="0"/>
                        <a:t>Эта категория обозначает умение использовать изученный материал в конкретных условиях и новых ситуациях.</a:t>
                      </a:r>
                    </a:p>
                  </a:txBody>
                  <a:tcPr marL="24933" marR="24933" marT="12466" marB="12466" anchor="ctr"/>
                </a:tc>
                <a:tc>
                  <a:txBody>
                    <a:bodyPr/>
                    <a:lstStyle/>
                    <a:p>
                      <a:r>
                        <a:rPr lang="ru-RU" sz="1200"/>
                        <a:t>— применяет законы, теории в конкретных практических ситуациях;</a:t>
                      </a:r>
                    </a:p>
                    <a:p>
                      <a:r>
                        <a:rPr lang="ru-RU" sz="1200"/>
                        <a:t>— использует понятия и принципы в новых ситуациях.</a:t>
                      </a:r>
                    </a:p>
                  </a:txBody>
                  <a:tcPr marL="24933" marR="24933" marT="12466" marB="12466" anchor="ctr"/>
                </a:tc>
              </a:tr>
              <a:tr h="847705">
                <a:tc>
                  <a:txBody>
                    <a:bodyPr/>
                    <a:lstStyle/>
                    <a:p>
                      <a:r>
                        <a:rPr lang="ru-RU" sz="1200" dirty="0"/>
                        <a:t>4. </a:t>
                      </a:r>
                      <a:r>
                        <a:rPr lang="ru-RU" sz="1200" b="1" dirty="0"/>
                        <a:t>Анализ </a:t>
                      </a:r>
                      <a:r>
                        <a:rPr lang="ru-RU" sz="1200" b="1" dirty="0" smtClean="0"/>
                        <a:t> </a:t>
                      </a:r>
                      <a:r>
                        <a:rPr lang="ru-RU" sz="1200" dirty="0" smtClean="0"/>
                        <a:t>Эта </a:t>
                      </a:r>
                      <a:r>
                        <a:rPr lang="ru-RU" sz="1200" dirty="0"/>
                        <a:t>категория обозначает умение разбить материал на составляющие так, чтобы ясно выступала </a:t>
                      </a:r>
                      <a:r>
                        <a:rPr lang="ru-RU" sz="1200" dirty="0" smtClean="0"/>
                        <a:t>структура.</a:t>
                      </a:r>
                      <a:endParaRPr lang="ru-RU" sz="1200" dirty="0"/>
                    </a:p>
                  </a:txBody>
                  <a:tcPr marL="24933" marR="24933" marT="12466" marB="12466" anchor="ctr"/>
                </a:tc>
                <a:tc>
                  <a:txBody>
                    <a:bodyPr/>
                    <a:lstStyle/>
                    <a:p>
                      <a:r>
                        <a:rPr lang="ru-RU" sz="1200"/>
                        <a:t>— вычленяет части целого;</a:t>
                      </a:r>
                    </a:p>
                    <a:p>
                      <a:r>
                        <a:rPr lang="ru-RU" sz="1200"/>
                        <a:t>— выявляет взаимосвязи между ними;</a:t>
                      </a:r>
                    </a:p>
                    <a:p>
                      <a:r>
                        <a:rPr lang="ru-RU" sz="1200"/>
                        <a:t>— определяет принципы организации целого;</a:t>
                      </a:r>
                    </a:p>
                    <a:p>
                      <a:r>
                        <a:rPr lang="ru-RU" sz="1200"/>
                        <a:t>— видит ошибки и упущения в логике рассуждения;</a:t>
                      </a:r>
                    </a:p>
                    <a:p>
                      <a:r>
                        <a:rPr lang="ru-RU" sz="1200"/>
                        <a:t>— проводит различие между фактами и следствиями;</a:t>
                      </a:r>
                    </a:p>
                    <a:p>
                      <a:r>
                        <a:rPr lang="ru-RU" sz="1200"/>
                        <a:t>— оценивает значимость данных.</a:t>
                      </a:r>
                    </a:p>
                  </a:txBody>
                  <a:tcPr marL="24933" marR="24933" marT="12466" marB="12466" anchor="ctr"/>
                </a:tc>
              </a:tr>
              <a:tr h="548515">
                <a:tc>
                  <a:txBody>
                    <a:bodyPr/>
                    <a:lstStyle/>
                    <a:p>
                      <a:r>
                        <a:rPr lang="ru-RU" sz="1200" dirty="0"/>
                        <a:t>5. </a:t>
                      </a:r>
                      <a:r>
                        <a:rPr lang="ru-RU" sz="1200" b="1" dirty="0" smtClean="0"/>
                        <a:t>Синтез.</a:t>
                      </a:r>
                      <a:r>
                        <a:rPr lang="ru-RU" sz="1200" dirty="0" smtClean="0"/>
                        <a:t>  </a:t>
                      </a:r>
                      <a:r>
                        <a:rPr lang="ru-RU" sz="1200" dirty="0"/>
                        <a:t>Эта категория обозначает умение комбинировать элементы, чтобы получить целое, обладающее новизной.</a:t>
                      </a:r>
                    </a:p>
                  </a:txBody>
                  <a:tcPr marL="24933" marR="24933" marT="12466" marB="12466" anchor="ctr"/>
                </a:tc>
                <a:tc>
                  <a:txBody>
                    <a:bodyPr/>
                    <a:lstStyle/>
                    <a:p>
                      <a:r>
                        <a:rPr lang="ru-RU" sz="1200"/>
                        <a:t>— пишет сочинение, выступление, доклад, реферат;</a:t>
                      </a:r>
                    </a:p>
                    <a:p>
                      <a:r>
                        <a:rPr lang="ru-RU" sz="1200"/>
                        <a:t>— предлагает план проведения эксперимента или других действий;</a:t>
                      </a:r>
                    </a:p>
                    <a:p>
                      <a:r>
                        <a:rPr lang="ru-RU" sz="1200"/>
                        <a:t>— составляет схемы задачи.</a:t>
                      </a:r>
                    </a:p>
                  </a:txBody>
                  <a:tcPr marL="24933" marR="24933" marT="12466" marB="12466" anchor="ctr"/>
                </a:tc>
              </a:tr>
              <a:tr h="698110">
                <a:tc>
                  <a:txBody>
                    <a:bodyPr/>
                    <a:lstStyle/>
                    <a:p>
                      <a:r>
                        <a:rPr lang="ru-RU" sz="1200" dirty="0"/>
                        <a:t>6. </a:t>
                      </a:r>
                      <a:r>
                        <a:rPr lang="ru-RU" sz="1200" b="1" dirty="0" smtClean="0"/>
                        <a:t>Оценка.</a:t>
                      </a:r>
                      <a:r>
                        <a:rPr lang="ru-RU" sz="1200" dirty="0" smtClean="0"/>
                        <a:t>  </a:t>
                      </a:r>
                      <a:r>
                        <a:rPr lang="ru-RU" sz="1200" dirty="0"/>
                        <a:t>Эта категория обозначает умение оценивать значение того или иного материала.</a:t>
                      </a:r>
                    </a:p>
                  </a:txBody>
                  <a:tcPr marL="24933" marR="24933" marT="12466" marB="12466" anchor="ctr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— оценивает логику построения письменного текста;</a:t>
                      </a:r>
                    </a:p>
                    <a:p>
                      <a:r>
                        <a:rPr lang="ru-RU" sz="1200" dirty="0"/>
                        <a:t>— оценивает соответствие выводов имеющимся данным;</a:t>
                      </a:r>
                    </a:p>
                    <a:p>
                      <a:r>
                        <a:rPr lang="ru-RU" sz="1200" dirty="0"/>
                        <a:t>— оценивает значимость того или иного продукта деятельности.</a:t>
                      </a:r>
                    </a:p>
                  </a:txBody>
                  <a:tcPr marL="24933" marR="24933" marT="12466" marB="12466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63867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/>
        </p:nvSpPr>
        <p:spPr>
          <a:xfrm>
            <a:off x="3563888" y="260648"/>
            <a:ext cx="4427984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indent="0" algn="r">
              <a:spcBef>
                <a:spcPts val="0"/>
              </a:spcBef>
              <a:buSzPct val="25000"/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Calibri"/>
              </a:rPr>
              <a:t>Таксономия </a:t>
            </a:r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Calibri"/>
              </a:rPr>
              <a:t>Блума-Андерсона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  <a:sym typeface="Calibri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971600" y="5661248"/>
            <a:ext cx="288032" cy="288032"/>
          </a:xfrm>
          <a:prstGeom prst="ellipse">
            <a:avLst/>
          </a:prstGeom>
          <a:solidFill>
            <a:srgbClr val="832241"/>
          </a:solidFill>
          <a:ln>
            <a:solidFill>
              <a:srgbClr val="8322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1259631" y="836712"/>
            <a:ext cx="6903293" cy="4992588"/>
          </a:xfrm>
          <a:custGeom>
            <a:avLst/>
            <a:gdLst>
              <a:gd name="connsiteX0" fmla="*/ 0 w 6953250"/>
              <a:gd name="connsiteY0" fmla="*/ 5648325 h 5648325"/>
              <a:gd name="connsiteX1" fmla="*/ 1943100 w 6953250"/>
              <a:gd name="connsiteY1" fmla="*/ 5210175 h 5648325"/>
              <a:gd name="connsiteX2" fmla="*/ 2447925 w 6953250"/>
              <a:gd name="connsiteY2" fmla="*/ 3200400 h 5648325"/>
              <a:gd name="connsiteX3" fmla="*/ 4714875 w 6953250"/>
              <a:gd name="connsiteY3" fmla="*/ 2171700 h 5648325"/>
              <a:gd name="connsiteX4" fmla="*/ 5353050 w 6953250"/>
              <a:gd name="connsiteY4" fmla="*/ 714375 h 5648325"/>
              <a:gd name="connsiteX5" fmla="*/ 6953250 w 6953250"/>
              <a:gd name="connsiteY5" fmla="*/ 0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53250" h="5648325">
                <a:moveTo>
                  <a:pt x="0" y="5648325"/>
                </a:moveTo>
                <a:cubicBezTo>
                  <a:pt x="767556" y="5633243"/>
                  <a:pt x="1535113" y="5618162"/>
                  <a:pt x="1943100" y="5210175"/>
                </a:cubicBezTo>
                <a:cubicBezTo>
                  <a:pt x="2351087" y="4802188"/>
                  <a:pt x="1985963" y="3706812"/>
                  <a:pt x="2447925" y="3200400"/>
                </a:cubicBezTo>
                <a:cubicBezTo>
                  <a:pt x="2909887" y="2693988"/>
                  <a:pt x="4230687" y="2586038"/>
                  <a:pt x="4714875" y="2171700"/>
                </a:cubicBezTo>
                <a:cubicBezTo>
                  <a:pt x="5199063" y="1757362"/>
                  <a:pt x="4979988" y="1076325"/>
                  <a:pt x="5353050" y="714375"/>
                </a:cubicBezTo>
                <a:cubicBezTo>
                  <a:pt x="5726112" y="352425"/>
                  <a:pt x="6339681" y="176212"/>
                  <a:pt x="6953250" y="0"/>
                </a:cubicBezTo>
              </a:path>
            </a:pathLst>
          </a:custGeom>
          <a:ln w="38100">
            <a:solidFill>
              <a:srgbClr val="8322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059832" y="5229200"/>
            <a:ext cx="288032" cy="288032"/>
          </a:xfrm>
          <a:prstGeom prst="ellipse">
            <a:avLst/>
          </a:prstGeom>
          <a:solidFill>
            <a:srgbClr val="832241"/>
          </a:solidFill>
          <a:ln>
            <a:solidFill>
              <a:srgbClr val="8322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563888" y="3501008"/>
            <a:ext cx="288032" cy="288032"/>
          </a:xfrm>
          <a:prstGeom prst="ellipse">
            <a:avLst/>
          </a:prstGeom>
          <a:solidFill>
            <a:srgbClr val="832241"/>
          </a:solidFill>
          <a:ln>
            <a:solidFill>
              <a:srgbClr val="8322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580112" y="2708920"/>
            <a:ext cx="288032" cy="288032"/>
          </a:xfrm>
          <a:prstGeom prst="ellipse">
            <a:avLst/>
          </a:prstGeom>
          <a:solidFill>
            <a:srgbClr val="832241"/>
          </a:solidFill>
          <a:ln>
            <a:solidFill>
              <a:srgbClr val="8322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444208" y="1340768"/>
            <a:ext cx="288032" cy="288032"/>
          </a:xfrm>
          <a:prstGeom prst="ellipse">
            <a:avLst/>
          </a:prstGeom>
          <a:solidFill>
            <a:srgbClr val="832241"/>
          </a:solidFill>
          <a:ln>
            <a:solidFill>
              <a:srgbClr val="8322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8100392" y="692696"/>
            <a:ext cx="288032" cy="288032"/>
          </a:xfrm>
          <a:prstGeom prst="ellipse">
            <a:avLst/>
          </a:prstGeom>
          <a:solidFill>
            <a:srgbClr val="832241"/>
          </a:solidFill>
          <a:ln>
            <a:solidFill>
              <a:srgbClr val="8322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51520" y="6021288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Запоминание</a:t>
            </a:r>
            <a:endParaRPr lang="ru-RU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347864" y="537321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Понимание</a:t>
            </a:r>
            <a:endParaRPr lang="ru-RU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995936" y="3717032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Применение</a:t>
            </a:r>
            <a:endParaRPr lang="ru-RU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868144" y="2708920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Анализ</a:t>
            </a:r>
            <a:endParaRPr lang="ru-RU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6732240" y="1556792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Оценка</a:t>
            </a:r>
            <a:endParaRPr lang="ru-RU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7775848" y="1052736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Создание</a:t>
            </a:r>
            <a:endParaRPr lang="ru-RU" sz="2000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467544" y="2060848"/>
            <a:ext cx="8208912" cy="0"/>
          </a:xfrm>
          <a:prstGeom prst="line">
            <a:avLst/>
          </a:prstGeom>
          <a:ln w="28575">
            <a:solidFill>
              <a:srgbClr val="83224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67544" y="4509120"/>
            <a:ext cx="8208912" cy="0"/>
          </a:xfrm>
          <a:prstGeom prst="line">
            <a:avLst/>
          </a:prstGeom>
          <a:ln w="28575">
            <a:solidFill>
              <a:srgbClr val="83224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1835696" y="4869160"/>
            <a:ext cx="504056" cy="504056"/>
          </a:xfrm>
          <a:prstGeom prst="ellipse">
            <a:avLst/>
          </a:prstGeom>
          <a:noFill/>
          <a:ln>
            <a:solidFill>
              <a:srgbClr val="8322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1907704" y="486916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29" name="Овал 28"/>
          <p:cNvSpPr/>
          <p:nvPr/>
        </p:nvSpPr>
        <p:spPr>
          <a:xfrm>
            <a:off x="1763688" y="2924944"/>
            <a:ext cx="504056" cy="504056"/>
          </a:xfrm>
          <a:prstGeom prst="ellipse">
            <a:avLst/>
          </a:prstGeom>
          <a:noFill/>
          <a:ln>
            <a:solidFill>
              <a:srgbClr val="8322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1835696" y="2924944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31" name="Овал 30"/>
          <p:cNvSpPr/>
          <p:nvPr/>
        </p:nvSpPr>
        <p:spPr>
          <a:xfrm>
            <a:off x="1691680" y="980728"/>
            <a:ext cx="504056" cy="504056"/>
          </a:xfrm>
          <a:prstGeom prst="ellipse">
            <a:avLst/>
          </a:prstGeom>
          <a:noFill/>
          <a:ln>
            <a:solidFill>
              <a:srgbClr val="8322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1763688" y="98072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</a:t>
            </a:r>
            <a:endParaRPr lang="ru-RU" sz="2400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71414"/>
            <a:ext cx="977140" cy="43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6" name="Прямая соединительная линия 25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/>
        </p:nvSpPr>
        <p:spPr>
          <a:xfrm>
            <a:off x="4716016" y="260648"/>
            <a:ext cx="4427984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indent="0" algn="r">
              <a:spcBef>
                <a:spcPts val="0"/>
              </a:spcBef>
              <a:buSzPct val="25000"/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Calibri"/>
              </a:rPr>
              <a:t>Результаты обучения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  <a:sym typeface="Calibri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71414"/>
            <a:ext cx="977140" cy="43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6" name="Прямая соединительная линия 25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83568" y="1198200"/>
            <a:ext cx="799288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619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Результаты обучения - это формулировка того, что должен будет знать, понимать и/или быть в состоянии продемонстрировать обучающийся по окончании процесса обучения или его части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О.И.Ребрина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).</a:t>
            </a:r>
          </a:p>
          <a:p>
            <a:pPr marR="0" lvl="0" indent="3619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Преимущество описания результатов обучения: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- студент заранее видит, ЧТО от него ожидается и КАК это будет проверяться;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- концентрирует преподавателя на достижение планируемого результата и способе его оценки (важно не что «дал», а что «взяли»);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- дает представление работодателям о конкретных возможностях выпускников образовательной программы.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 spd="slow">
    <p:cut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3256&quot;&gt;&lt;/object&gt;&lt;object type=&quot;2&quot; unique_id=&quot;13257&quot;&gt;&lt;object type=&quot;3&quot; unique_id=&quot;13258&quot;&gt;&lt;property id=&quot;20148&quot; value=&quot;5&quot;/&gt;&lt;property id=&quot;20300&quot; value=&quot;Slide 1&quot;/&gt;&lt;property id=&quot;20307&quot; value=&quot;256&quot;/&gt;&lt;/object&gt;&lt;object type=&quot;3&quot; unique_id=&quot;13259&quot;&gt;&lt;property id=&quot;20148&quot; value=&quot;5&quot;/&gt;&lt;property id=&quot;20300&quot; value=&quot;Slide 2&quot;/&gt;&lt;property id=&quot;20307&quot; value=&quot;259&quot;/&gt;&lt;/object&gt;&lt;object type=&quot;3&quot; unique_id=&quot;13260&quot;&gt;&lt;property id=&quot;20148&quot; value=&quot;5&quot;/&gt;&lt;property id=&quot;20300&quot; value=&quot;Slide 3&quot;/&gt;&lt;property id=&quot;20307&quot; value=&quot;261&quot;/&gt;&lt;/object&gt;&lt;object type=&quot;3&quot; unique_id=&quot;13430&quot;&gt;&lt;property id=&quot;20148&quot; value=&quot;5&quot;/&gt;&lt;property id=&quot;20300&quot; value=&quot;Slide 4&quot;/&gt;&lt;property id=&quot;20307&quot; value=&quot;262&quot;/&gt;&lt;/object&gt;&lt;object type=&quot;3&quot; unique_id=&quot;13431&quot;&gt;&lt;property id=&quot;20148&quot; value=&quot;5&quot;/&gt;&lt;property id=&quot;20300&quot; value=&quot;Slide 5 - &amp;quot;Спасибо за внимание!&amp;quot;&quot;/&gt;&lt;property id=&quot;20307&quot; value=&quot;263&quot;/&gt;&lt;/object&gt;&lt;object type=&quot;3&quot; unique_id=&quot;13432&quot;&gt;&lt;property id=&quot;20148&quot; value=&quot;5&quot;/&gt;&lt;property id=&quot;20300&quot; value=&quot;Slide 6 - &amp;quot;Спасибо за внимание!&amp;quot;&quot;/&gt;&lt;property id=&quot;20307&quot; value=&quot;26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1932</TotalTime>
  <Words>1476</Words>
  <Application>Microsoft Office PowerPoint</Application>
  <PresentationFormat>Экран (4:3)</PresentationFormat>
  <Paragraphs>314</Paragraphs>
  <Slides>19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Составление карты компетенций и фонда оценочных средств    Андриенко Алена Васильевна, доцент каф. управления образованием ФП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IDO</dc:creator>
  <cp:lastModifiedBy>ТГУ</cp:lastModifiedBy>
  <cp:revision>241</cp:revision>
  <cp:lastPrinted>2015-02-13T15:28:52Z</cp:lastPrinted>
  <dcterms:created xsi:type="dcterms:W3CDTF">2014-01-13T08:34:20Z</dcterms:created>
  <dcterms:modified xsi:type="dcterms:W3CDTF">2015-10-23T08:19:21Z</dcterms:modified>
</cp:coreProperties>
</file>