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4" r:id="rId17"/>
    <p:sldId id="272" r:id="rId18"/>
    <p:sldId id="273" r:id="rId19"/>
    <p:sldId id="275" r:id="rId20"/>
    <p:sldId id="278" r:id="rId21"/>
    <p:sldId id="279" r:id="rId22"/>
    <p:sldId id="280" r:id="rId23"/>
    <p:sldId id="276" r:id="rId24"/>
    <p:sldId id="277" r:id="rId25"/>
    <p:sldId id="281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EFE"/>
    <a:srgbClr val="5B2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27AA95-3290-4928-BDF0-62FD60425ED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A23003-51EA-4920-B407-635C53D481D6}">
      <dgm:prSet phldrT="[Текст]"/>
      <dgm:spPr>
        <a:xfrm>
          <a:off x="206687" y="2021594"/>
          <a:ext cx="1863372" cy="1633355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Разработка</a:t>
          </a:r>
        </a:p>
      </dgm:t>
    </dgm:pt>
    <dgm:pt modelId="{F295145F-1DA8-42F7-B935-79E0C72229C8}" type="parTrans" cxnId="{AD81893F-59C6-42FD-8A8C-6943000E2E96}">
      <dgm:prSet/>
      <dgm:spPr/>
      <dgm:t>
        <a:bodyPr/>
        <a:lstStyle/>
        <a:p>
          <a:endParaRPr lang="ru-RU"/>
        </a:p>
      </dgm:t>
    </dgm:pt>
    <dgm:pt modelId="{FF396B27-7D50-44BD-BC36-E9B06BDD7646}" type="sibTrans" cxnId="{AD81893F-59C6-42FD-8A8C-6943000E2E96}">
      <dgm:prSet/>
      <dgm:spPr/>
      <dgm:t>
        <a:bodyPr/>
        <a:lstStyle/>
        <a:p>
          <a:endParaRPr lang="ru-RU"/>
        </a:p>
      </dgm:t>
    </dgm:pt>
    <dgm:pt modelId="{61AD4ADC-91B0-4220-9457-AC2812713B48}">
      <dgm:prSet phldrT="[Текст]"/>
      <dgm:spPr>
        <a:xfrm>
          <a:off x="4768951" y="892658"/>
          <a:ext cx="1863372" cy="1633355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Согласование</a:t>
          </a:r>
        </a:p>
      </dgm:t>
    </dgm:pt>
    <dgm:pt modelId="{B23363BC-6706-47BF-A4C5-395833C4E86F}" type="parTrans" cxnId="{E01D13BA-D23A-4296-B9DA-977E126A7640}">
      <dgm:prSet/>
      <dgm:spPr/>
      <dgm:t>
        <a:bodyPr/>
        <a:lstStyle/>
        <a:p>
          <a:endParaRPr lang="ru-RU"/>
        </a:p>
      </dgm:t>
    </dgm:pt>
    <dgm:pt modelId="{9CC40683-BAED-47E4-868F-E32B8321202D}" type="sibTrans" cxnId="{E01D13BA-D23A-4296-B9DA-977E126A7640}">
      <dgm:prSet/>
      <dgm:spPr/>
      <dgm:t>
        <a:bodyPr/>
        <a:lstStyle/>
        <a:p>
          <a:endParaRPr lang="ru-RU"/>
        </a:p>
      </dgm:t>
    </dgm:pt>
    <dgm:pt modelId="{358385E2-DEF7-4806-920C-920C6C66775F}">
      <dgm:prSet phldrT="[Текст]"/>
      <dgm:spPr>
        <a:xfrm>
          <a:off x="7050083" y="328189"/>
          <a:ext cx="1863372" cy="1633355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Утверждение</a:t>
          </a:r>
        </a:p>
      </dgm:t>
    </dgm:pt>
    <dgm:pt modelId="{33B5EA3E-5CAC-4DBD-BEE7-1C513FF09137}" type="parTrans" cxnId="{C8CF3887-2BF8-4621-9621-84B0A2DE5F93}">
      <dgm:prSet/>
      <dgm:spPr/>
      <dgm:t>
        <a:bodyPr/>
        <a:lstStyle/>
        <a:p>
          <a:endParaRPr lang="ru-RU"/>
        </a:p>
      </dgm:t>
    </dgm:pt>
    <dgm:pt modelId="{7605CE33-4722-40B6-B3F4-4C5397C6E5E2}" type="sibTrans" cxnId="{C8CF3887-2BF8-4621-9621-84B0A2DE5F93}">
      <dgm:prSet/>
      <dgm:spPr/>
      <dgm:t>
        <a:bodyPr/>
        <a:lstStyle/>
        <a:p>
          <a:endParaRPr lang="ru-RU"/>
        </a:p>
      </dgm:t>
    </dgm:pt>
    <dgm:pt modelId="{D47E75D7-A733-469B-B0F3-1FB8A32C6AED}">
      <dgm:prSet phldrT="[Текст]"/>
      <dgm:spPr>
        <a:xfrm>
          <a:off x="2487819" y="1457126"/>
          <a:ext cx="1863372" cy="1633355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Проверка</a:t>
          </a:r>
        </a:p>
      </dgm:t>
    </dgm:pt>
    <dgm:pt modelId="{EFBEA35D-DA3F-45C8-93F3-530B2D0EA718}" type="parTrans" cxnId="{A28496DC-A704-49EF-9A30-5C3A21ADB358}">
      <dgm:prSet/>
      <dgm:spPr/>
      <dgm:t>
        <a:bodyPr/>
        <a:lstStyle/>
        <a:p>
          <a:endParaRPr lang="ru-RU"/>
        </a:p>
      </dgm:t>
    </dgm:pt>
    <dgm:pt modelId="{9D1F727C-E9C1-4387-81C8-171696F76754}" type="sibTrans" cxnId="{A28496DC-A704-49EF-9A30-5C3A21ADB358}">
      <dgm:prSet/>
      <dgm:spPr/>
      <dgm:t>
        <a:bodyPr/>
        <a:lstStyle/>
        <a:p>
          <a:endParaRPr lang="ru-RU"/>
        </a:p>
      </dgm:t>
    </dgm:pt>
    <dgm:pt modelId="{DB94B119-85E0-43E1-A985-B1228A8AAC0D}" type="pres">
      <dgm:prSet presAssocID="{7827AA95-3290-4928-BDF0-62FD60425ED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C0FC20B-7B6A-46B3-8C60-C2E9DE17B264}" type="pres">
      <dgm:prSet presAssocID="{BBA23003-51EA-4920-B407-635C53D481D6}" presName="composite" presStyleCnt="0"/>
      <dgm:spPr/>
    </dgm:pt>
    <dgm:pt modelId="{CCD269A2-581E-4612-B534-B98EB224B564}" type="pres">
      <dgm:prSet presAssocID="{BBA23003-51EA-4920-B407-635C53D481D6}" presName="LShape" presStyleLbl="alignNode1" presStyleIdx="0" presStyleCnt="7"/>
      <dgm:spPr>
        <a:xfrm rot="5400000">
          <a:off x="413739" y="1404909"/>
          <a:ext cx="1240389" cy="2063979"/>
        </a:xfrm>
        <a:prstGeom prst="corner">
          <a:avLst>
            <a:gd name="adj1" fmla="val 16120"/>
            <a:gd name="adj2" fmla="val 1611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6F474995-70A6-49C7-A767-9E84799FC0A4}" type="pres">
      <dgm:prSet presAssocID="{BBA23003-51EA-4920-B407-635C53D481D6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8DCF6-D1BF-49B5-B2DD-4095BAD91EDF}" type="pres">
      <dgm:prSet presAssocID="{BBA23003-51EA-4920-B407-635C53D481D6}" presName="Triangle" presStyleLbl="alignNode1" presStyleIdx="1" presStyleCnt="7"/>
      <dgm:spPr>
        <a:xfrm>
          <a:off x="1718480" y="1252957"/>
          <a:ext cx="351579" cy="351579"/>
        </a:xfrm>
        <a:prstGeom prst="triangle">
          <a:avLst>
            <a:gd name="adj" fmla="val 10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8C2E7878-5143-4872-A522-68D8AEB3E24F}" type="pres">
      <dgm:prSet presAssocID="{FF396B27-7D50-44BD-BC36-E9B06BDD7646}" presName="sibTrans" presStyleCnt="0"/>
      <dgm:spPr/>
    </dgm:pt>
    <dgm:pt modelId="{6C6F8890-4F3C-4B74-B275-92B4B0558804}" type="pres">
      <dgm:prSet presAssocID="{FF396B27-7D50-44BD-BC36-E9B06BDD7646}" presName="space" presStyleCnt="0"/>
      <dgm:spPr/>
    </dgm:pt>
    <dgm:pt modelId="{515E4051-7D09-474E-843E-072782128078}" type="pres">
      <dgm:prSet presAssocID="{D47E75D7-A733-469B-B0F3-1FB8A32C6AED}" presName="composite" presStyleCnt="0"/>
      <dgm:spPr/>
    </dgm:pt>
    <dgm:pt modelId="{9E34EC79-7CF8-4F2A-9524-DE6DD83F6490}" type="pres">
      <dgm:prSet presAssocID="{D47E75D7-A733-469B-B0F3-1FB8A32C6AED}" presName="LShape" presStyleLbl="alignNode1" presStyleIdx="2" presStyleCnt="7"/>
      <dgm:spPr>
        <a:xfrm rot="5400000">
          <a:off x="2694871" y="840441"/>
          <a:ext cx="1240389" cy="2063979"/>
        </a:xfrm>
        <a:prstGeom prst="corner">
          <a:avLst>
            <a:gd name="adj1" fmla="val 16120"/>
            <a:gd name="adj2" fmla="val 1611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B4C8AC10-EE3E-4021-A9FC-E83E1D4D90E9}" type="pres">
      <dgm:prSet presAssocID="{D47E75D7-A733-469B-B0F3-1FB8A32C6AED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A9755-C25E-4750-88EE-E34AAF157ACC}" type="pres">
      <dgm:prSet presAssocID="{D47E75D7-A733-469B-B0F3-1FB8A32C6AED}" presName="Triangle" presStyleLbl="alignNode1" presStyleIdx="3" presStyleCnt="7"/>
      <dgm:spPr>
        <a:xfrm>
          <a:off x="3999612" y="688488"/>
          <a:ext cx="351579" cy="351579"/>
        </a:xfrm>
        <a:prstGeom prst="triangle">
          <a:avLst>
            <a:gd name="adj" fmla="val 10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47534186-5634-44A2-B057-E9082985827F}" type="pres">
      <dgm:prSet presAssocID="{9D1F727C-E9C1-4387-81C8-171696F76754}" presName="sibTrans" presStyleCnt="0"/>
      <dgm:spPr/>
    </dgm:pt>
    <dgm:pt modelId="{697F9822-B95F-4215-B7A9-95DB13B85541}" type="pres">
      <dgm:prSet presAssocID="{9D1F727C-E9C1-4387-81C8-171696F76754}" presName="space" presStyleCnt="0"/>
      <dgm:spPr/>
    </dgm:pt>
    <dgm:pt modelId="{2EFEAB0C-0945-47BD-8C0F-8972833B405C}" type="pres">
      <dgm:prSet presAssocID="{61AD4ADC-91B0-4220-9457-AC2812713B48}" presName="composite" presStyleCnt="0"/>
      <dgm:spPr/>
    </dgm:pt>
    <dgm:pt modelId="{DAF5B436-22AF-43E4-913D-A45AD0AB7DB4}" type="pres">
      <dgm:prSet presAssocID="{61AD4ADC-91B0-4220-9457-AC2812713B48}" presName="LShape" presStyleLbl="alignNode1" presStyleIdx="4" presStyleCnt="7"/>
      <dgm:spPr>
        <a:xfrm rot="5400000">
          <a:off x="4976003" y="275972"/>
          <a:ext cx="1240389" cy="2063979"/>
        </a:xfrm>
        <a:prstGeom prst="corner">
          <a:avLst>
            <a:gd name="adj1" fmla="val 16120"/>
            <a:gd name="adj2" fmla="val 1611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6C4FF3D3-5B86-4FAC-8F3B-69994733CBFB}" type="pres">
      <dgm:prSet presAssocID="{61AD4ADC-91B0-4220-9457-AC2812713B48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69932-4828-42FE-9A62-8B6501585EAD}" type="pres">
      <dgm:prSet presAssocID="{61AD4ADC-91B0-4220-9457-AC2812713B48}" presName="Triangle" presStyleLbl="alignNode1" presStyleIdx="5" presStyleCnt="7"/>
      <dgm:spPr>
        <a:xfrm>
          <a:off x="6280744" y="124020"/>
          <a:ext cx="351579" cy="351579"/>
        </a:xfrm>
        <a:prstGeom prst="triangle">
          <a:avLst>
            <a:gd name="adj" fmla="val 10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D6313E14-FC8B-4AB6-9659-6D82310FC4CF}" type="pres">
      <dgm:prSet presAssocID="{9CC40683-BAED-47E4-868F-E32B8321202D}" presName="sibTrans" presStyleCnt="0"/>
      <dgm:spPr/>
    </dgm:pt>
    <dgm:pt modelId="{1CF9D21C-7DE9-4905-81D8-2C9764B9E3B3}" type="pres">
      <dgm:prSet presAssocID="{9CC40683-BAED-47E4-868F-E32B8321202D}" presName="space" presStyleCnt="0"/>
      <dgm:spPr/>
    </dgm:pt>
    <dgm:pt modelId="{C234F73C-2450-4715-B27E-15D6015A9A61}" type="pres">
      <dgm:prSet presAssocID="{358385E2-DEF7-4806-920C-920C6C66775F}" presName="composite" presStyleCnt="0"/>
      <dgm:spPr/>
    </dgm:pt>
    <dgm:pt modelId="{42C3B2B3-FD29-48F4-971B-7D00DEAB4A92}" type="pres">
      <dgm:prSet presAssocID="{358385E2-DEF7-4806-920C-920C6C66775F}" presName="LShape" presStyleLbl="alignNode1" presStyleIdx="6" presStyleCnt="7"/>
      <dgm:spPr>
        <a:xfrm rot="5400000">
          <a:off x="7257135" y="-288495"/>
          <a:ext cx="1240389" cy="2063979"/>
        </a:xfrm>
        <a:prstGeom prst="corner">
          <a:avLst>
            <a:gd name="adj1" fmla="val 16120"/>
            <a:gd name="adj2" fmla="val 1611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86D792E8-50E1-4988-9CFA-195D95C4AA75}" type="pres">
      <dgm:prSet presAssocID="{358385E2-DEF7-4806-920C-920C6C66775F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594FAB-37BC-40F9-8260-9CC9878B358B}" type="presOf" srcId="{7827AA95-3290-4928-BDF0-62FD60425EDE}" destId="{DB94B119-85E0-43E1-A985-B1228A8AAC0D}" srcOrd="0" destOrd="0" presId="urn:microsoft.com/office/officeart/2009/3/layout/StepUpProcess"/>
    <dgm:cxn modelId="{A28496DC-A704-49EF-9A30-5C3A21ADB358}" srcId="{7827AA95-3290-4928-BDF0-62FD60425EDE}" destId="{D47E75D7-A733-469B-B0F3-1FB8A32C6AED}" srcOrd="1" destOrd="0" parTransId="{EFBEA35D-DA3F-45C8-93F3-530B2D0EA718}" sibTransId="{9D1F727C-E9C1-4387-81C8-171696F76754}"/>
    <dgm:cxn modelId="{F5FCB758-A0A3-4510-83DA-83A626E0E28B}" type="presOf" srcId="{BBA23003-51EA-4920-B407-635C53D481D6}" destId="{6F474995-70A6-49C7-A767-9E84799FC0A4}" srcOrd="0" destOrd="0" presId="urn:microsoft.com/office/officeart/2009/3/layout/StepUpProcess"/>
    <dgm:cxn modelId="{E01D13BA-D23A-4296-B9DA-977E126A7640}" srcId="{7827AA95-3290-4928-BDF0-62FD60425EDE}" destId="{61AD4ADC-91B0-4220-9457-AC2812713B48}" srcOrd="2" destOrd="0" parTransId="{B23363BC-6706-47BF-A4C5-395833C4E86F}" sibTransId="{9CC40683-BAED-47E4-868F-E32B8321202D}"/>
    <dgm:cxn modelId="{C8CF3887-2BF8-4621-9621-84B0A2DE5F93}" srcId="{7827AA95-3290-4928-BDF0-62FD60425EDE}" destId="{358385E2-DEF7-4806-920C-920C6C66775F}" srcOrd="3" destOrd="0" parTransId="{33B5EA3E-5CAC-4DBD-BEE7-1C513FF09137}" sibTransId="{7605CE33-4722-40B6-B3F4-4C5397C6E5E2}"/>
    <dgm:cxn modelId="{D5DA2140-0949-43C5-A94B-6379E9854B23}" type="presOf" srcId="{61AD4ADC-91B0-4220-9457-AC2812713B48}" destId="{6C4FF3D3-5B86-4FAC-8F3B-69994733CBFB}" srcOrd="0" destOrd="0" presId="urn:microsoft.com/office/officeart/2009/3/layout/StepUpProcess"/>
    <dgm:cxn modelId="{1F2257E4-CB6C-4FD6-9D35-62F7A40A4349}" type="presOf" srcId="{D47E75D7-A733-469B-B0F3-1FB8A32C6AED}" destId="{B4C8AC10-EE3E-4021-A9FC-E83E1D4D90E9}" srcOrd="0" destOrd="0" presId="urn:microsoft.com/office/officeart/2009/3/layout/StepUpProcess"/>
    <dgm:cxn modelId="{A57EFA94-3C6D-4102-8E15-C9062013C092}" type="presOf" srcId="{358385E2-DEF7-4806-920C-920C6C66775F}" destId="{86D792E8-50E1-4988-9CFA-195D95C4AA75}" srcOrd="0" destOrd="0" presId="urn:microsoft.com/office/officeart/2009/3/layout/StepUpProcess"/>
    <dgm:cxn modelId="{AD81893F-59C6-42FD-8A8C-6943000E2E96}" srcId="{7827AA95-3290-4928-BDF0-62FD60425EDE}" destId="{BBA23003-51EA-4920-B407-635C53D481D6}" srcOrd="0" destOrd="0" parTransId="{F295145F-1DA8-42F7-B935-79E0C72229C8}" sibTransId="{FF396B27-7D50-44BD-BC36-E9B06BDD7646}"/>
    <dgm:cxn modelId="{5B4E5FD5-AF51-49D7-99CF-0787C746C05E}" type="presParOf" srcId="{DB94B119-85E0-43E1-A985-B1228A8AAC0D}" destId="{7C0FC20B-7B6A-46B3-8C60-C2E9DE17B264}" srcOrd="0" destOrd="0" presId="urn:microsoft.com/office/officeart/2009/3/layout/StepUpProcess"/>
    <dgm:cxn modelId="{5188B3F5-6698-4D61-A1FA-F2F07B228603}" type="presParOf" srcId="{7C0FC20B-7B6A-46B3-8C60-C2E9DE17B264}" destId="{CCD269A2-581E-4612-B534-B98EB224B564}" srcOrd="0" destOrd="0" presId="urn:microsoft.com/office/officeart/2009/3/layout/StepUpProcess"/>
    <dgm:cxn modelId="{246CC2BA-15C1-4EF6-9BEC-A0C382905E6F}" type="presParOf" srcId="{7C0FC20B-7B6A-46B3-8C60-C2E9DE17B264}" destId="{6F474995-70A6-49C7-A767-9E84799FC0A4}" srcOrd="1" destOrd="0" presId="urn:microsoft.com/office/officeart/2009/3/layout/StepUpProcess"/>
    <dgm:cxn modelId="{845FFD89-79A6-4618-BEE3-FFFE526541FA}" type="presParOf" srcId="{7C0FC20B-7B6A-46B3-8C60-C2E9DE17B264}" destId="{7BF8DCF6-D1BF-49B5-B2DD-4095BAD91EDF}" srcOrd="2" destOrd="0" presId="urn:microsoft.com/office/officeart/2009/3/layout/StepUpProcess"/>
    <dgm:cxn modelId="{305CC818-A98C-44BB-862B-381E4B247D7E}" type="presParOf" srcId="{DB94B119-85E0-43E1-A985-B1228A8AAC0D}" destId="{8C2E7878-5143-4872-A522-68D8AEB3E24F}" srcOrd="1" destOrd="0" presId="urn:microsoft.com/office/officeart/2009/3/layout/StepUpProcess"/>
    <dgm:cxn modelId="{CF145F2A-8239-46D4-9080-AD4C21116BED}" type="presParOf" srcId="{8C2E7878-5143-4872-A522-68D8AEB3E24F}" destId="{6C6F8890-4F3C-4B74-B275-92B4B0558804}" srcOrd="0" destOrd="0" presId="urn:microsoft.com/office/officeart/2009/3/layout/StepUpProcess"/>
    <dgm:cxn modelId="{7A5F75C0-B743-4EDD-A372-6FA93386353D}" type="presParOf" srcId="{DB94B119-85E0-43E1-A985-B1228A8AAC0D}" destId="{515E4051-7D09-474E-843E-072782128078}" srcOrd="2" destOrd="0" presId="urn:microsoft.com/office/officeart/2009/3/layout/StepUpProcess"/>
    <dgm:cxn modelId="{561B2B54-0F9D-4686-91DC-8FA820E3812B}" type="presParOf" srcId="{515E4051-7D09-474E-843E-072782128078}" destId="{9E34EC79-7CF8-4F2A-9524-DE6DD83F6490}" srcOrd="0" destOrd="0" presId="urn:microsoft.com/office/officeart/2009/3/layout/StepUpProcess"/>
    <dgm:cxn modelId="{BA386FC7-E5C1-446D-A717-85D0183BA2D0}" type="presParOf" srcId="{515E4051-7D09-474E-843E-072782128078}" destId="{B4C8AC10-EE3E-4021-A9FC-E83E1D4D90E9}" srcOrd="1" destOrd="0" presId="urn:microsoft.com/office/officeart/2009/3/layout/StepUpProcess"/>
    <dgm:cxn modelId="{ED459D98-03DB-415B-8D36-18FED583022E}" type="presParOf" srcId="{515E4051-7D09-474E-843E-072782128078}" destId="{4C1A9755-C25E-4750-88EE-E34AAF157ACC}" srcOrd="2" destOrd="0" presId="urn:microsoft.com/office/officeart/2009/3/layout/StepUpProcess"/>
    <dgm:cxn modelId="{E3B91BA4-5D86-4839-B0C4-F576D20716A5}" type="presParOf" srcId="{DB94B119-85E0-43E1-A985-B1228A8AAC0D}" destId="{47534186-5634-44A2-B057-E9082985827F}" srcOrd="3" destOrd="0" presId="urn:microsoft.com/office/officeart/2009/3/layout/StepUpProcess"/>
    <dgm:cxn modelId="{94EA8B57-AC3B-44F6-9BCF-175FCD84D0C6}" type="presParOf" srcId="{47534186-5634-44A2-B057-E9082985827F}" destId="{697F9822-B95F-4215-B7A9-95DB13B85541}" srcOrd="0" destOrd="0" presId="urn:microsoft.com/office/officeart/2009/3/layout/StepUpProcess"/>
    <dgm:cxn modelId="{06AF0169-04B3-473C-BF02-0C67F7754947}" type="presParOf" srcId="{DB94B119-85E0-43E1-A985-B1228A8AAC0D}" destId="{2EFEAB0C-0945-47BD-8C0F-8972833B405C}" srcOrd="4" destOrd="0" presId="urn:microsoft.com/office/officeart/2009/3/layout/StepUpProcess"/>
    <dgm:cxn modelId="{CD1A51AA-0BDB-4D1E-841A-41FE8462BBAE}" type="presParOf" srcId="{2EFEAB0C-0945-47BD-8C0F-8972833B405C}" destId="{DAF5B436-22AF-43E4-913D-A45AD0AB7DB4}" srcOrd="0" destOrd="0" presId="urn:microsoft.com/office/officeart/2009/3/layout/StepUpProcess"/>
    <dgm:cxn modelId="{3A2366C6-667C-48DF-B508-A06EB4EF6103}" type="presParOf" srcId="{2EFEAB0C-0945-47BD-8C0F-8972833B405C}" destId="{6C4FF3D3-5B86-4FAC-8F3B-69994733CBFB}" srcOrd="1" destOrd="0" presId="urn:microsoft.com/office/officeart/2009/3/layout/StepUpProcess"/>
    <dgm:cxn modelId="{8C022235-1E45-4335-9980-0841E6FCC32D}" type="presParOf" srcId="{2EFEAB0C-0945-47BD-8C0F-8972833B405C}" destId="{FAC69932-4828-42FE-9A62-8B6501585EAD}" srcOrd="2" destOrd="0" presId="urn:microsoft.com/office/officeart/2009/3/layout/StepUpProcess"/>
    <dgm:cxn modelId="{F7F008C3-C614-45CB-AFFA-343C4AA7F73A}" type="presParOf" srcId="{DB94B119-85E0-43E1-A985-B1228A8AAC0D}" destId="{D6313E14-FC8B-4AB6-9659-6D82310FC4CF}" srcOrd="5" destOrd="0" presId="urn:microsoft.com/office/officeart/2009/3/layout/StepUpProcess"/>
    <dgm:cxn modelId="{2ECD2EA5-D38C-4DC5-894D-D7EF71164074}" type="presParOf" srcId="{D6313E14-FC8B-4AB6-9659-6D82310FC4CF}" destId="{1CF9D21C-7DE9-4905-81D8-2C9764B9E3B3}" srcOrd="0" destOrd="0" presId="urn:microsoft.com/office/officeart/2009/3/layout/StepUpProcess"/>
    <dgm:cxn modelId="{D3A1E676-6BB8-4F62-9497-54374F9D3A93}" type="presParOf" srcId="{DB94B119-85E0-43E1-A985-B1228A8AAC0D}" destId="{C234F73C-2450-4715-B27E-15D6015A9A61}" srcOrd="6" destOrd="0" presId="urn:microsoft.com/office/officeart/2009/3/layout/StepUpProcess"/>
    <dgm:cxn modelId="{C02D0410-B812-4E66-9F9E-CEEE289AABF3}" type="presParOf" srcId="{C234F73C-2450-4715-B27E-15D6015A9A61}" destId="{42C3B2B3-FD29-48F4-971B-7D00DEAB4A92}" srcOrd="0" destOrd="0" presId="urn:microsoft.com/office/officeart/2009/3/layout/StepUpProcess"/>
    <dgm:cxn modelId="{BAE16AB8-65E2-4CBC-88EA-01B24F64CC8F}" type="presParOf" srcId="{C234F73C-2450-4715-B27E-15D6015A9A61}" destId="{86D792E8-50E1-4988-9CFA-195D95C4AA75}" srcOrd="1" destOrd="0" presId="urn:microsoft.com/office/officeart/2009/3/layout/StepUpProcess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3A81CB-D278-41B0-A48D-7E4F6BD5D69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C039F14-DD75-43DA-ADFF-F8E8485EA1C3}">
      <dgm:prSet/>
      <dgm:spPr/>
      <dgm:t>
        <a:bodyPr/>
        <a:lstStyle/>
        <a:p>
          <a:pPr rtl="0"/>
          <a:r>
            <a:rPr lang="ru-RU" smtClean="0"/>
            <a:t>Стандартный шаблон ИУП предназначен для всех случаев, кроме перевод обучающихся на ускоренное обучение</a:t>
          </a:r>
          <a:endParaRPr lang="ru-RU"/>
        </a:p>
      </dgm:t>
    </dgm:pt>
    <dgm:pt modelId="{B9259F65-2A27-4995-8228-57256846A720}" type="parTrans" cxnId="{1C910F9C-D8B2-44F7-95D8-7AE381AEC276}">
      <dgm:prSet/>
      <dgm:spPr/>
      <dgm:t>
        <a:bodyPr/>
        <a:lstStyle/>
        <a:p>
          <a:endParaRPr lang="ru-RU"/>
        </a:p>
      </dgm:t>
    </dgm:pt>
    <dgm:pt modelId="{DEA8734E-EE51-4229-B75F-8F5B439BC3A3}" type="sibTrans" cxnId="{1C910F9C-D8B2-44F7-95D8-7AE381AEC276}">
      <dgm:prSet/>
      <dgm:spPr/>
      <dgm:t>
        <a:bodyPr/>
        <a:lstStyle/>
        <a:p>
          <a:endParaRPr lang="ru-RU"/>
        </a:p>
      </dgm:t>
    </dgm:pt>
    <dgm:pt modelId="{CE54BE11-3C6F-468A-8BBB-C03BB1A376FC}" type="pres">
      <dgm:prSet presAssocID="{503A81CB-D278-41B0-A48D-7E4F6BD5D69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68A3DC-B9CB-4800-9C49-6C3AC8D7E6DE}" type="pres">
      <dgm:prSet presAssocID="{503A81CB-D278-41B0-A48D-7E4F6BD5D69E}" presName="arrow" presStyleLbl="bgShp" presStyleIdx="0" presStyleCnt="1"/>
      <dgm:spPr/>
    </dgm:pt>
    <dgm:pt modelId="{CE5D0F43-FCC1-43C6-874A-5CF324EF4052}" type="pres">
      <dgm:prSet presAssocID="{503A81CB-D278-41B0-A48D-7E4F6BD5D69E}" presName="linearProcess" presStyleCnt="0"/>
      <dgm:spPr/>
    </dgm:pt>
    <dgm:pt modelId="{F9E606DC-7BE5-4C88-BCC6-5D9CB27A6B58}" type="pres">
      <dgm:prSet presAssocID="{EC039F14-DD75-43DA-ADFF-F8E8485EA1C3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910F9C-D8B2-44F7-95D8-7AE381AEC276}" srcId="{503A81CB-D278-41B0-A48D-7E4F6BD5D69E}" destId="{EC039F14-DD75-43DA-ADFF-F8E8485EA1C3}" srcOrd="0" destOrd="0" parTransId="{B9259F65-2A27-4995-8228-57256846A720}" sibTransId="{DEA8734E-EE51-4229-B75F-8F5B439BC3A3}"/>
    <dgm:cxn modelId="{85B156A5-5253-42D3-9E4E-185D8211F514}" type="presOf" srcId="{EC039F14-DD75-43DA-ADFF-F8E8485EA1C3}" destId="{F9E606DC-7BE5-4C88-BCC6-5D9CB27A6B58}" srcOrd="0" destOrd="0" presId="urn:microsoft.com/office/officeart/2005/8/layout/hProcess9"/>
    <dgm:cxn modelId="{1D14BEE2-2B1C-4025-9B72-AB4D73FF11CB}" type="presOf" srcId="{503A81CB-D278-41B0-A48D-7E4F6BD5D69E}" destId="{CE54BE11-3C6F-468A-8BBB-C03BB1A376FC}" srcOrd="0" destOrd="0" presId="urn:microsoft.com/office/officeart/2005/8/layout/hProcess9"/>
    <dgm:cxn modelId="{82C329DF-E473-44ED-B7D5-897065A8769A}" type="presParOf" srcId="{CE54BE11-3C6F-468A-8BBB-C03BB1A376FC}" destId="{F268A3DC-B9CB-4800-9C49-6C3AC8D7E6DE}" srcOrd="0" destOrd="0" presId="urn:microsoft.com/office/officeart/2005/8/layout/hProcess9"/>
    <dgm:cxn modelId="{016FD8AB-C958-415B-BB81-8CC79933F432}" type="presParOf" srcId="{CE54BE11-3C6F-468A-8BBB-C03BB1A376FC}" destId="{CE5D0F43-FCC1-43C6-874A-5CF324EF4052}" srcOrd="1" destOrd="0" presId="urn:microsoft.com/office/officeart/2005/8/layout/hProcess9"/>
    <dgm:cxn modelId="{D256ADFA-3D64-4D40-92B3-FB919E5B7D1A}" type="presParOf" srcId="{CE5D0F43-FCC1-43C6-874A-5CF324EF4052}" destId="{F9E606DC-7BE5-4C88-BCC6-5D9CB27A6B5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269A2-581E-4612-B534-B98EB224B564}">
      <dsp:nvSpPr>
        <dsp:cNvPr id="0" name=""/>
        <dsp:cNvSpPr/>
      </dsp:nvSpPr>
      <dsp:spPr>
        <a:xfrm rot="5400000">
          <a:off x="416876" y="1758617"/>
          <a:ext cx="1239427" cy="2062378"/>
        </a:xfrm>
        <a:prstGeom prst="corner">
          <a:avLst>
            <a:gd name="adj1" fmla="val 16120"/>
            <a:gd name="adj2" fmla="val 1611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474995-70A6-49C7-A767-9E84799FC0A4}">
      <dsp:nvSpPr>
        <dsp:cNvPr id="0" name=""/>
        <dsp:cNvSpPr/>
      </dsp:nvSpPr>
      <dsp:spPr>
        <a:xfrm>
          <a:off x="209985" y="2374824"/>
          <a:ext cx="1861927" cy="1632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Разработка</a:t>
          </a:r>
        </a:p>
      </dsp:txBody>
      <dsp:txXfrm>
        <a:off x="209985" y="2374824"/>
        <a:ext cx="1861927" cy="1632088"/>
      </dsp:txXfrm>
    </dsp:sp>
    <dsp:sp modelId="{7BF8DCF6-D1BF-49B5-B2DD-4095BAD91EDF}">
      <dsp:nvSpPr>
        <dsp:cNvPr id="0" name=""/>
        <dsp:cNvSpPr/>
      </dsp:nvSpPr>
      <dsp:spPr>
        <a:xfrm>
          <a:off x="1720605" y="1606782"/>
          <a:ext cx="351306" cy="351306"/>
        </a:xfrm>
        <a:prstGeom prst="triangle">
          <a:avLst>
            <a:gd name="adj" fmla="val 10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4EC79-7CF8-4F2A-9524-DE6DD83F6490}">
      <dsp:nvSpPr>
        <dsp:cNvPr id="0" name=""/>
        <dsp:cNvSpPr/>
      </dsp:nvSpPr>
      <dsp:spPr>
        <a:xfrm rot="5400000">
          <a:off x="2696238" y="1194586"/>
          <a:ext cx="1239427" cy="2062378"/>
        </a:xfrm>
        <a:prstGeom prst="corner">
          <a:avLst>
            <a:gd name="adj1" fmla="val 16120"/>
            <a:gd name="adj2" fmla="val 1611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8AC10-EE3E-4021-A9FC-E83E1D4D90E9}">
      <dsp:nvSpPr>
        <dsp:cNvPr id="0" name=""/>
        <dsp:cNvSpPr/>
      </dsp:nvSpPr>
      <dsp:spPr>
        <a:xfrm>
          <a:off x="2489347" y="1810793"/>
          <a:ext cx="1861927" cy="1632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Проверка</a:t>
          </a:r>
        </a:p>
      </dsp:txBody>
      <dsp:txXfrm>
        <a:off x="2489347" y="1810793"/>
        <a:ext cx="1861927" cy="1632088"/>
      </dsp:txXfrm>
    </dsp:sp>
    <dsp:sp modelId="{4C1A9755-C25E-4750-88EE-E34AAF157ACC}">
      <dsp:nvSpPr>
        <dsp:cNvPr id="0" name=""/>
        <dsp:cNvSpPr/>
      </dsp:nvSpPr>
      <dsp:spPr>
        <a:xfrm>
          <a:off x="3999967" y="1042752"/>
          <a:ext cx="351306" cy="351306"/>
        </a:xfrm>
        <a:prstGeom prst="triangle">
          <a:avLst>
            <a:gd name="adj" fmla="val 10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5B436-22AF-43E4-913D-A45AD0AB7DB4}">
      <dsp:nvSpPr>
        <dsp:cNvPr id="0" name=""/>
        <dsp:cNvSpPr/>
      </dsp:nvSpPr>
      <dsp:spPr>
        <a:xfrm rot="5400000">
          <a:off x="4975601" y="630556"/>
          <a:ext cx="1239427" cy="2062378"/>
        </a:xfrm>
        <a:prstGeom prst="corner">
          <a:avLst>
            <a:gd name="adj1" fmla="val 16120"/>
            <a:gd name="adj2" fmla="val 1611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FF3D3-5B86-4FAC-8F3B-69994733CBFB}">
      <dsp:nvSpPr>
        <dsp:cNvPr id="0" name=""/>
        <dsp:cNvSpPr/>
      </dsp:nvSpPr>
      <dsp:spPr>
        <a:xfrm>
          <a:off x="4768710" y="1246763"/>
          <a:ext cx="1861927" cy="1632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Согласование</a:t>
          </a:r>
        </a:p>
      </dsp:txBody>
      <dsp:txXfrm>
        <a:off x="4768710" y="1246763"/>
        <a:ext cx="1861927" cy="1632088"/>
      </dsp:txXfrm>
    </dsp:sp>
    <dsp:sp modelId="{FAC69932-4828-42FE-9A62-8B6501585EAD}">
      <dsp:nvSpPr>
        <dsp:cNvPr id="0" name=""/>
        <dsp:cNvSpPr/>
      </dsp:nvSpPr>
      <dsp:spPr>
        <a:xfrm>
          <a:off x="6279330" y="478721"/>
          <a:ext cx="351306" cy="351306"/>
        </a:xfrm>
        <a:prstGeom prst="triangle">
          <a:avLst>
            <a:gd name="adj" fmla="val 10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3B2B3-FD29-48F4-971B-7D00DEAB4A92}">
      <dsp:nvSpPr>
        <dsp:cNvPr id="0" name=""/>
        <dsp:cNvSpPr/>
      </dsp:nvSpPr>
      <dsp:spPr>
        <a:xfrm rot="5400000">
          <a:off x="7254963" y="66525"/>
          <a:ext cx="1239427" cy="2062378"/>
        </a:xfrm>
        <a:prstGeom prst="corner">
          <a:avLst>
            <a:gd name="adj1" fmla="val 16120"/>
            <a:gd name="adj2" fmla="val 1611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D792E8-50E1-4988-9CFA-195D95C4AA75}">
      <dsp:nvSpPr>
        <dsp:cNvPr id="0" name=""/>
        <dsp:cNvSpPr/>
      </dsp:nvSpPr>
      <dsp:spPr>
        <a:xfrm>
          <a:off x="7048072" y="682732"/>
          <a:ext cx="1861927" cy="1632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Утверждение</a:t>
          </a:r>
        </a:p>
      </dsp:txBody>
      <dsp:txXfrm>
        <a:off x="7048072" y="682732"/>
        <a:ext cx="1861927" cy="1632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8A3DC-B9CB-4800-9C49-6C3AC8D7E6DE}">
      <dsp:nvSpPr>
        <dsp:cNvPr id="0" name=""/>
        <dsp:cNvSpPr/>
      </dsp:nvSpPr>
      <dsp:spPr>
        <a:xfrm>
          <a:off x="262889" y="0"/>
          <a:ext cx="2979419" cy="426243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E606DC-7BE5-4C88-BCC6-5D9CB27A6B58}">
      <dsp:nvSpPr>
        <dsp:cNvPr id="0" name=""/>
        <dsp:cNvSpPr/>
      </dsp:nvSpPr>
      <dsp:spPr>
        <a:xfrm>
          <a:off x="38338" y="1278730"/>
          <a:ext cx="3428522" cy="1704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Стандартный шаблон ИУП предназначен для всех случаев, кроме перевод обучающихся на ускоренное обучение</a:t>
          </a:r>
          <a:endParaRPr lang="ru-RU" sz="1900" kern="1200"/>
        </a:p>
      </dsp:txBody>
      <dsp:txXfrm>
        <a:off x="121568" y="1361960"/>
        <a:ext cx="3262062" cy="1538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57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2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078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334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1230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597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24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32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69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8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85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5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70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49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37347-50E1-47EB-8B9C-33094C684AD0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9DAF2A-9EE9-4B4E-AEBC-F6094F901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67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Планирование </a:t>
            </a:r>
            <a:br>
              <a:rPr lang="ru-RU" dirty="0" smtClean="0"/>
            </a:br>
            <a:r>
              <a:rPr lang="ru-RU" dirty="0" smtClean="0"/>
              <a:t>учебного процесса </a:t>
            </a:r>
            <a:br>
              <a:rPr lang="ru-RU" dirty="0" smtClean="0"/>
            </a:br>
            <a:r>
              <a:rPr lang="ru-RU" dirty="0" smtClean="0"/>
              <a:t>и его особенности </a:t>
            </a:r>
            <a:br>
              <a:rPr lang="ru-RU" dirty="0" smtClean="0"/>
            </a:br>
            <a:r>
              <a:rPr lang="ru-RU" dirty="0" smtClean="0"/>
              <a:t>на современном этапе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endParaRPr lang="ru-RU" dirty="0" smtClean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Шпагин С.А.,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начальник организационно-методического отдела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учебного управления НИ ТГУ, </a:t>
            </a:r>
            <a:r>
              <a:rPr lang="ru-RU" dirty="0" err="1" smtClean="0"/>
              <a:t>к.и.н</a:t>
            </a:r>
            <a:r>
              <a:rPr lang="ru-RU" dirty="0" smtClean="0"/>
              <a:t>., доцент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1715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9108" y="106219"/>
            <a:ext cx="8911687" cy="97811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Контактная работа обучающихся с преподавателем (аудиторная нагрузка)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3335" y="1124793"/>
            <a:ext cx="9378669" cy="134327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УП должно быть указано количество часов общей нагрузки и контактной работы обучающихся с преподавателем для каждой дисциплины (модуля) за весь период реализации.</a:t>
            </a:r>
          </a:p>
          <a:p>
            <a:r>
              <a:rPr lang="ru-RU" dirty="0" smtClean="0"/>
              <a:t>Доля </a:t>
            </a:r>
            <a:r>
              <a:rPr lang="ru-RU" dirty="0"/>
              <a:t>часов контактной работы обучающихся с преподавателем </a:t>
            </a:r>
            <a:r>
              <a:rPr lang="ru-RU" dirty="0" smtClean="0"/>
              <a:t>по всем циклам (по </a:t>
            </a:r>
            <a:r>
              <a:rPr lang="ru-RU" dirty="0"/>
              <a:t>всему Блоку </a:t>
            </a:r>
            <a:r>
              <a:rPr lang="ru-RU" dirty="0" smtClean="0"/>
              <a:t>1) </a:t>
            </a:r>
            <a:r>
              <a:rPr lang="ru-RU" dirty="0"/>
              <a:t>УП не должна превышать</a:t>
            </a:r>
            <a:r>
              <a:rPr lang="ru-RU" dirty="0" smtClean="0"/>
              <a:t>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03052"/>
              </p:ext>
            </p:extLst>
          </p:nvPr>
        </p:nvGraphicFramePr>
        <p:xfrm>
          <a:off x="2492347" y="2362874"/>
          <a:ext cx="9419129" cy="43772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34795"/>
                <a:gridCol w="6127768"/>
                <a:gridCol w="1456566"/>
              </a:tblGrid>
              <a:tr h="35043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Уровни 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Направления подготовки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Доля часов</a:t>
                      </a:r>
                      <a:endParaRPr lang="ru-RU" sz="1600" dirty="0"/>
                    </a:p>
                  </a:txBody>
                  <a:tcPr/>
                </a:tc>
              </a:tr>
              <a:tr h="605305">
                <a:tc rowSpan="3">
                  <a:txBody>
                    <a:bodyPr/>
                    <a:lstStyle/>
                    <a:p>
                      <a:r>
                        <a:rPr lang="ru-RU" sz="1600" dirty="0" smtClean="0"/>
                        <a:t>Магистратура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«Юриспруденция», «Филология», «Культурология», «Физическая культура»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25%</a:t>
                      </a:r>
                      <a:endParaRPr lang="ru-RU" sz="1600" dirty="0"/>
                    </a:p>
                  </a:txBody>
                  <a:tcPr/>
                </a:tc>
              </a:tr>
              <a:tr h="86017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«Международные отношения», «Зарубежное регионоведение», «Регионоведение России», «Реклама и связи с общественностью»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45%</a:t>
                      </a:r>
                      <a:endParaRPr lang="ru-RU" sz="1600" dirty="0"/>
                    </a:p>
                  </a:txBody>
                  <a:tcPr/>
                </a:tc>
              </a:tr>
              <a:tr h="350439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 остальные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33%</a:t>
                      </a:r>
                      <a:endParaRPr lang="ru-RU" sz="1600" dirty="0"/>
                    </a:p>
                  </a:txBody>
                  <a:tcPr/>
                </a:tc>
              </a:tr>
              <a:tr h="1510043">
                <a:tc rowSpan="2">
                  <a:txBody>
                    <a:bodyPr/>
                    <a:lstStyle/>
                    <a:p>
                      <a:r>
                        <a:rPr lang="ru-RU" sz="1600" dirty="0" err="1" smtClean="0"/>
                        <a:t>Бакалавриат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 естественным, физико-математическим, инженерным наукам, а также направлений «История», «Международные отношения», «Зарубежное регионоведение», «Регионоведение России», «Реклама и связи с общественностью», «Юриспруденция»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60%</a:t>
                      </a:r>
                      <a:endParaRPr lang="ru-RU" sz="1600" dirty="0"/>
                    </a:p>
                  </a:txBody>
                  <a:tcPr/>
                </a:tc>
              </a:tr>
              <a:tr h="350439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Все остальные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50%</a:t>
                      </a:r>
                      <a:endParaRPr lang="ru-RU" sz="1600" dirty="0"/>
                    </a:p>
                  </a:txBody>
                  <a:tcPr/>
                </a:tc>
              </a:tr>
              <a:tr h="350439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Специалитет</a:t>
                      </a:r>
                      <a:endParaRPr lang="ru-RU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60%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904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Требования к 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08015"/>
            <a:ext cx="8915400" cy="5162718"/>
          </a:xfrm>
        </p:spPr>
        <p:txBody>
          <a:bodyPr>
            <a:normAutofit/>
          </a:bodyPr>
          <a:lstStyle/>
          <a:p>
            <a:r>
              <a:rPr lang="ru-RU" dirty="0" smtClean="0"/>
              <a:t>Недельная </a:t>
            </a:r>
            <a:r>
              <a:rPr lang="ru-RU" dirty="0"/>
              <a:t>нагрузка, включающая все виды учебных занятий,  </a:t>
            </a:r>
            <a:r>
              <a:rPr lang="ru-RU" b="1" dirty="0"/>
              <a:t>для всех форм </a:t>
            </a:r>
            <a:r>
              <a:rPr lang="ru-RU" dirty="0"/>
              <a:t>обучения ≤ </a:t>
            </a:r>
            <a:r>
              <a:rPr lang="ru-RU" dirty="0" smtClean="0"/>
              <a:t>54 </a:t>
            </a:r>
            <a:r>
              <a:rPr lang="ru-RU" dirty="0"/>
              <a:t>часа. </a:t>
            </a:r>
            <a:endParaRPr lang="ru-RU" dirty="0" smtClean="0"/>
          </a:p>
          <a:p>
            <a:r>
              <a:rPr lang="ru-RU" dirty="0" smtClean="0"/>
              <a:t>Средний </a:t>
            </a:r>
            <a:r>
              <a:rPr lang="ru-RU" dirty="0"/>
              <a:t>за все семестры обучения объем недельной аудиторной нагрузки бакалавров и </a:t>
            </a:r>
            <a:r>
              <a:rPr lang="ru-RU" dirty="0" smtClean="0"/>
              <a:t>специалистов:</a:t>
            </a:r>
          </a:p>
          <a:p>
            <a:pPr marL="0" indent="0">
              <a:buNone/>
            </a:pPr>
            <a:r>
              <a:rPr lang="ru-RU" b="1" dirty="0" smtClean="0"/>
              <a:t>		для </a:t>
            </a:r>
            <a:r>
              <a:rPr lang="ru-RU" b="1" dirty="0"/>
              <a:t>очно-заочной формы обучения</a:t>
            </a:r>
            <a:r>
              <a:rPr lang="ru-RU" dirty="0"/>
              <a:t> ≤ </a:t>
            </a:r>
            <a:r>
              <a:rPr lang="ru-RU" dirty="0" smtClean="0"/>
              <a:t>16 </a:t>
            </a:r>
            <a:r>
              <a:rPr lang="ru-RU" dirty="0"/>
              <a:t>часов без учета занятий по </a:t>
            </a:r>
            <a:r>
              <a:rPr lang="ru-RU" dirty="0" smtClean="0"/>
              <a:t>  		факультативам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b="1" dirty="0" smtClean="0"/>
              <a:t>для </a:t>
            </a:r>
            <a:r>
              <a:rPr lang="ru-RU" b="1" dirty="0"/>
              <a:t>заочной формы обучения </a:t>
            </a:r>
            <a:r>
              <a:rPr lang="ru-RU" b="1" dirty="0" smtClean="0"/>
              <a:t> </a:t>
            </a:r>
            <a:r>
              <a:rPr lang="ru-RU" dirty="0" smtClean="0"/>
              <a:t>160 - </a:t>
            </a:r>
            <a:r>
              <a:rPr lang="ru-RU" dirty="0"/>
              <a:t>200 часов в год. </a:t>
            </a:r>
          </a:p>
          <a:p>
            <a:r>
              <a:rPr lang="ru-RU" dirty="0" smtClean="0"/>
              <a:t>Количество экзаменов в учебном году ≤ 10 (при обучении по ИУП 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≤ </a:t>
            </a:r>
            <a:r>
              <a:rPr lang="ru-RU" dirty="0" smtClean="0"/>
              <a:t>20 экзаменов).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зачетов в учебном году ≤ </a:t>
            </a:r>
            <a:r>
              <a:rPr lang="ru-RU" dirty="0" smtClean="0"/>
              <a:t>12</a:t>
            </a:r>
            <a:r>
              <a:rPr lang="ru-RU" dirty="0"/>
              <a:t>, не считая </a:t>
            </a:r>
            <a:r>
              <a:rPr lang="ru-RU" dirty="0" smtClean="0"/>
              <a:t>физической культуры.</a:t>
            </a:r>
            <a:endParaRPr lang="ru-RU" dirty="0"/>
          </a:p>
          <a:p>
            <a:r>
              <a:rPr lang="ru-RU" dirty="0" smtClean="0"/>
              <a:t>Продолжительность </a:t>
            </a:r>
            <a:r>
              <a:rPr lang="ru-RU" dirty="0"/>
              <a:t>каникул в учебном году </a:t>
            </a:r>
            <a:r>
              <a:rPr lang="ru-RU" dirty="0" smtClean="0"/>
              <a:t>7 - 10 недель, в том числе </a:t>
            </a:r>
            <a:r>
              <a:rPr lang="ru-RU" dirty="0"/>
              <a:t>2 </a:t>
            </a:r>
            <a:r>
              <a:rPr lang="ru-RU" dirty="0" smtClean="0"/>
              <a:t>недели – в зимний период.</a:t>
            </a:r>
          </a:p>
          <a:p>
            <a:r>
              <a:rPr lang="ru-RU" dirty="0" smtClean="0"/>
              <a:t>В </a:t>
            </a:r>
            <a:r>
              <a:rPr lang="ru-RU" dirty="0"/>
              <a:t>УП сетевой образовательной программы должны быть указаны места реализации дисциплин (модулей) / практик.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237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8640"/>
          </a:xfrm>
        </p:spPr>
        <p:txBody>
          <a:bodyPr/>
          <a:lstStyle/>
          <a:p>
            <a:pPr algn="ctr"/>
            <a:r>
              <a:rPr lang="ru-RU" dirty="0" smtClean="0"/>
              <a:t>Календарный график и РУП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5242" y="1391829"/>
            <a:ext cx="9386762" cy="5235547"/>
          </a:xfrm>
        </p:spPr>
        <p:txBody>
          <a:bodyPr>
            <a:normAutofit/>
          </a:bodyPr>
          <a:lstStyle/>
          <a:p>
            <a:r>
              <a:rPr lang="ru-RU" dirty="0" smtClean="0"/>
              <a:t>Продолжительность каникул в учебном году 7 -10 недель.</a:t>
            </a:r>
          </a:p>
          <a:p>
            <a:r>
              <a:rPr lang="ru-RU" dirty="0" smtClean="0"/>
              <a:t>Продолжительность каникул в зимний период ≥ 2 недель.</a:t>
            </a:r>
          </a:p>
          <a:p>
            <a:pPr marL="0" indent="0" algn="ctr">
              <a:buNone/>
            </a:pPr>
            <a:r>
              <a:rPr lang="ru-RU" sz="2400" b="1" dirty="0" smtClean="0"/>
              <a:t>Расчет </a:t>
            </a:r>
            <a:r>
              <a:rPr lang="ru-RU" sz="2400" b="1" dirty="0"/>
              <a:t>трудоемкости учебных дисциплин в часах. </a:t>
            </a:r>
          </a:p>
          <a:p>
            <a:pPr>
              <a:buFont typeface="+mj-lt"/>
              <a:buAutoNum type="arabicPeriod"/>
            </a:pPr>
            <a:r>
              <a:rPr lang="ru-RU" dirty="0"/>
              <a:t>Если по учебной дисциплине предусмотрен экзамен, в графе «Контроль» ставится 36 часов. </a:t>
            </a:r>
          </a:p>
          <a:p>
            <a:pPr>
              <a:buFont typeface="+mj-lt"/>
              <a:buAutoNum type="arabicPeriod"/>
            </a:pPr>
            <a:r>
              <a:rPr lang="ru-RU" dirty="0"/>
              <a:t>Из общей трудоемкости учебной дисциплины выделяются часы контактной работы обучающихся с преподавателем. 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Контактные часы распределяются </a:t>
            </a:r>
            <a:r>
              <a:rPr lang="ru-RU" dirty="0"/>
              <a:t>по видам занятий (лекции, практические занятия, лабораторные </a:t>
            </a:r>
            <a:r>
              <a:rPr lang="ru-RU" dirty="0" smtClean="0"/>
              <a:t>работы и т.д.) согласно требованиям раздела 6 ФГОС ВО и заносятся </a:t>
            </a:r>
            <a:r>
              <a:rPr lang="ru-RU" dirty="0"/>
              <a:t>в соответствующие графы программы-макета. </a:t>
            </a:r>
          </a:p>
          <a:p>
            <a:pPr>
              <a:buFont typeface="+mj-lt"/>
              <a:buAutoNum type="arabicPeriod"/>
            </a:pPr>
            <a:r>
              <a:rPr lang="ru-RU" dirty="0"/>
              <a:t>Остальная трудоемкость дисциплины в часах заносится в графу «Самостоятельная работа студента».</a:t>
            </a:r>
          </a:p>
          <a:p>
            <a:r>
              <a:rPr lang="ru-RU" dirty="0"/>
              <a:t>Если внесенные в ходе корректировки </a:t>
            </a:r>
            <a:r>
              <a:rPr lang="ru-RU" dirty="0" smtClean="0"/>
              <a:t>РУП изменения </a:t>
            </a:r>
            <a:r>
              <a:rPr lang="ru-RU" dirty="0"/>
              <a:t>затрагивают общую трудоёмкость учебных дисциплин (модулей), практик, НИРС или ИГА, их необходимо перенести и в УП. </a:t>
            </a:r>
          </a:p>
        </p:txBody>
      </p:sp>
    </p:spTree>
    <p:extLst>
      <p:ext uri="{BB962C8B-B14F-4D97-AF65-F5344CB8AC3E}">
        <p14:creationId xmlns:p14="http://schemas.microsoft.com/office/powerpoint/2010/main" val="3502337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9168"/>
          </a:xfrm>
        </p:spPr>
        <p:txBody>
          <a:bodyPr/>
          <a:lstStyle/>
          <a:p>
            <a:pPr algn="ctr"/>
            <a:r>
              <a:rPr lang="ru-RU" dirty="0" smtClean="0"/>
              <a:t>УПП: последовательность дисциплин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8225" y="1424198"/>
            <a:ext cx="8915400" cy="454366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Нормативная основа – </a:t>
            </a:r>
            <a:r>
              <a:rPr lang="ru-RU" sz="2400" b="1" dirty="0" smtClean="0"/>
              <a:t>Регламент работы с УПП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(в соответствии с УП и РУП). </a:t>
            </a:r>
          </a:p>
          <a:p>
            <a:pPr marL="0" indent="0">
              <a:buNone/>
            </a:pPr>
            <a:r>
              <a:rPr lang="ru-RU" dirty="0" smtClean="0"/>
              <a:t>«2.3</a:t>
            </a:r>
            <a:r>
              <a:rPr lang="ru-RU" dirty="0"/>
              <a:t>. Учебные дисциплины упорядочиваются в УПП на семестр и </a:t>
            </a:r>
            <a:r>
              <a:rPr lang="ru-RU" u="sng" dirty="0"/>
              <a:t>описываются целиком при первом упоминании</a:t>
            </a:r>
            <a:r>
              <a:rPr lang="ru-RU" dirty="0"/>
              <a:t> в следующей последовательности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межфакультетские дисциплины;</a:t>
            </a:r>
          </a:p>
          <a:p>
            <a:pPr marL="0" indent="0">
              <a:buNone/>
            </a:pPr>
            <a:r>
              <a:rPr lang="ru-RU" dirty="0"/>
              <a:t>б) дисциплины всего курса;</a:t>
            </a:r>
          </a:p>
          <a:p>
            <a:pPr marL="0" indent="0">
              <a:buNone/>
            </a:pPr>
            <a:r>
              <a:rPr lang="ru-RU" dirty="0"/>
              <a:t>в) дисциплины сводного потока;</a:t>
            </a:r>
          </a:p>
          <a:p>
            <a:pPr marL="0" indent="0">
              <a:buNone/>
            </a:pPr>
            <a:r>
              <a:rPr lang="ru-RU" dirty="0"/>
              <a:t>г) дисциплины группы;</a:t>
            </a:r>
          </a:p>
          <a:p>
            <a:pPr marL="0" indent="0">
              <a:buNone/>
            </a:pPr>
            <a:r>
              <a:rPr lang="ru-RU" dirty="0"/>
              <a:t>д) дисциплины подгрупп/дисциплины по выбору;</a:t>
            </a:r>
          </a:p>
          <a:p>
            <a:pPr marL="0" indent="0">
              <a:buNone/>
            </a:pPr>
            <a:r>
              <a:rPr lang="ru-RU" dirty="0"/>
              <a:t>е) </a:t>
            </a:r>
            <a:r>
              <a:rPr lang="ru-RU" dirty="0" smtClean="0"/>
              <a:t>факультативы».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10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Трудоёмкость и оформление УПП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54265"/>
            <a:ext cx="8915400" cy="5211271"/>
          </a:xfrm>
        </p:spPr>
        <p:txBody>
          <a:bodyPr>
            <a:normAutofit/>
          </a:bodyPr>
          <a:lstStyle/>
          <a:p>
            <a:endParaRPr lang="ru-RU" smtClean="0"/>
          </a:p>
          <a:p>
            <a:r>
              <a:rPr lang="ru-RU" smtClean="0"/>
              <a:t>УПП </a:t>
            </a:r>
            <a:r>
              <a:rPr lang="ru-RU" dirty="0" smtClean="0"/>
              <a:t>оформляется по стандартному шаблону. </a:t>
            </a:r>
          </a:p>
          <a:p>
            <a:r>
              <a:rPr lang="ru-RU" dirty="0" smtClean="0"/>
              <a:t>Трудоемкость </a:t>
            </a:r>
            <a:r>
              <a:rPr lang="ru-RU" dirty="0"/>
              <a:t>в ЗЕ элективных учебных дисциплин, альтернативных друг другу, проставляется в объединенной ячейке. </a:t>
            </a:r>
          </a:p>
          <a:p>
            <a:r>
              <a:rPr lang="ru-RU" dirty="0" smtClean="0"/>
              <a:t>Трудоемкость </a:t>
            </a:r>
            <a:r>
              <a:rPr lang="ru-RU" dirty="0"/>
              <a:t>учебных </a:t>
            </a:r>
            <a:r>
              <a:rPr lang="ru-RU" dirty="0" smtClean="0"/>
              <a:t>дисциплин, </a:t>
            </a:r>
            <a:r>
              <a:rPr lang="ru-RU" dirty="0"/>
              <a:t>рассредоточенных практик </a:t>
            </a:r>
            <a:r>
              <a:rPr lang="ru-RU" dirty="0" smtClean="0"/>
              <a:t>и ГИА в </a:t>
            </a:r>
            <a:r>
              <a:rPr lang="ru-RU" dirty="0"/>
              <a:t>часах переносится из РУП в соответствующие графы шаблона УПП и распределяется по неделям и видам учебных занятий.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целях соблюдения норм недельной нагрузки рекомендуется равномерно распределять занятия по неделям.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каждого вида занятий по учебной дисциплине указывают фамилию преподавателя (по лабораторным, практическим и семинарским занятиям – отдельно для каждой группы/подгруппы).</a:t>
            </a:r>
          </a:p>
          <a:p>
            <a:r>
              <a:rPr lang="ru-RU" dirty="0" smtClean="0"/>
              <a:t>Одинаковые </a:t>
            </a:r>
            <a:r>
              <a:rPr lang="ru-RU" dirty="0"/>
              <a:t>по названию и продолжительности лекционных занятий учебные дисциплины разных направлений и профилей подготовки объединяют в сводные потоки.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046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9108" y="234669"/>
            <a:ext cx="8911687" cy="75255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Контактная работа  в УПП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086236"/>
              </p:ext>
            </p:extLst>
          </p:nvPr>
        </p:nvGraphicFramePr>
        <p:xfrm>
          <a:off x="2427611" y="1116702"/>
          <a:ext cx="9483865" cy="50606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47405"/>
                <a:gridCol w="5940138"/>
                <a:gridCol w="1696322"/>
              </a:tblGrid>
              <a:tr h="38148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Уровни 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Направления подготовки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Максимум</a:t>
                      </a:r>
                      <a:r>
                        <a:rPr lang="ru-RU" sz="1600" baseline="0" dirty="0" smtClean="0"/>
                        <a:t> ч</a:t>
                      </a:r>
                      <a:r>
                        <a:rPr lang="ru-RU" sz="1600" dirty="0" smtClean="0"/>
                        <a:t>асов в</a:t>
                      </a:r>
                      <a:r>
                        <a:rPr lang="ru-RU" sz="1600" baseline="0" dirty="0" smtClean="0"/>
                        <a:t> н</a:t>
                      </a:r>
                      <a:r>
                        <a:rPr lang="ru-RU" sz="1600" dirty="0" smtClean="0"/>
                        <a:t>еделю</a:t>
                      </a:r>
                      <a:endParaRPr lang="ru-RU" sz="1600" dirty="0"/>
                    </a:p>
                  </a:txBody>
                  <a:tcPr/>
                </a:tc>
              </a:tr>
              <a:tr h="573374">
                <a:tc rowSpan="4">
                  <a:txBody>
                    <a:bodyPr/>
                    <a:lstStyle/>
                    <a:p>
                      <a:r>
                        <a:rPr lang="ru-RU" sz="1600" dirty="0" smtClean="0"/>
                        <a:t>Магистратура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«Юриспруденция», «Филология», «Культурология», «Физическая культура»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</a:t>
                      </a:r>
                      <a:endParaRPr lang="ru-RU" sz="1600" dirty="0"/>
                    </a:p>
                  </a:txBody>
                  <a:tcPr/>
                </a:tc>
              </a:tr>
              <a:tr h="463592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«Международные отношения», «Реклама и связи с общественностью»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</a:t>
                      </a:r>
                      <a:endParaRPr lang="ru-RU" sz="1600" dirty="0"/>
                    </a:p>
                  </a:txBody>
                  <a:tcPr/>
                </a:tc>
              </a:tr>
              <a:tr h="483283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«Зарубежное регионоведение», «Регионоведение России»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26</a:t>
                      </a:r>
                      <a:endParaRPr lang="ru-RU" sz="1600" dirty="0"/>
                    </a:p>
                  </a:txBody>
                  <a:tcPr/>
                </a:tc>
              </a:tr>
              <a:tr h="316857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Все остальные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/>
                </a:tc>
              </a:tr>
              <a:tr h="548019">
                <a:tc rowSpan="3">
                  <a:txBody>
                    <a:bodyPr/>
                    <a:lstStyle/>
                    <a:p>
                      <a:r>
                        <a:rPr lang="ru-RU" sz="1600" dirty="0" err="1" smtClean="0"/>
                        <a:t>Бакалавриат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 естественным, физико-математическим, инженерным наукам, а также направления «История»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32</a:t>
                      </a:r>
                      <a:endParaRPr lang="ru-RU" sz="1600" dirty="0"/>
                    </a:p>
                  </a:txBody>
                  <a:tcPr/>
                </a:tc>
              </a:tr>
              <a:tr h="381485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«Международные отношения», «Зарубежное регионоведение», «Регионоведение России», «Реклама и связи с общественностью», «Юриспруденция»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36</a:t>
                      </a:r>
                      <a:endParaRPr lang="ru-RU" sz="1600" dirty="0"/>
                    </a:p>
                  </a:txBody>
                  <a:tcPr/>
                </a:tc>
              </a:tr>
              <a:tr h="381485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 остальные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27</a:t>
                      </a:r>
                      <a:endParaRPr lang="ru-RU" sz="1600" dirty="0"/>
                    </a:p>
                  </a:txBody>
                  <a:tcPr/>
                </a:tc>
              </a:tr>
              <a:tr h="381485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Специалитет</a:t>
                      </a:r>
                      <a:endParaRPr lang="ru-RU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36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 flipH="1">
            <a:off x="1472750" y="2133600"/>
            <a:ext cx="1116462" cy="221991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763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1929"/>
          </a:xfrm>
        </p:spPr>
        <p:txBody>
          <a:bodyPr/>
          <a:lstStyle/>
          <a:p>
            <a:r>
              <a:rPr lang="ru-RU" sz="2800" dirty="0">
                <a:solidFill>
                  <a:srgbClr val="31B4E6">
                    <a:lumMod val="75000"/>
                  </a:srgbClr>
                </a:solidFill>
              </a:rPr>
              <a:t>Индивидуальные планы обучающихся: </a:t>
            </a:r>
            <a:r>
              <a:rPr lang="ru-RU" sz="2800" dirty="0" smtClean="0">
                <a:solidFill>
                  <a:srgbClr val="31B4E6">
                    <a:lumMod val="75000"/>
                  </a:srgbClr>
                </a:solidFill>
              </a:rPr>
              <a:t/>
            </a:r>
            <a:br>
              <a:rPr lang="ru-RU" sz="2800" dirty="0" smtClean="0">
                <a:solidFill>
                  <a:srgbClr val="31B4E6">
                    <a:lumMod val="75000"/>
                  </a:srgbClr>
                </a:solidFill>
              </a:rPr>
            </a:br>
            <a:r>
              <a:rPr lang="ru-RU" sz="2800" dirty="0" smtClean="0">
                <a:solidFill>
                  <a:srgbClr val="31B4E6">
                    <a:lumMod val="75000"/>
                  </a:srgbClr>
                </a:solidFill>
              </a:rPr>
              <a:t>сущность и предназначение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7678" y="1569854"/>
            <a:ext cx="9572878" cy="528814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Правовые основания – Порядок организации и осуществления основных образовательных программ (приказ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№1367) +Регламент работы с индивидуальными учебными планами + Положение об ускоренном обучении. </a:t>
            </a:r>
          </a:p>
          <a:p>
            <a:r>
              <a:rPr lang="ru-RU" sz="2000" dirty="0" smtClean="0"/>
              <a:t>Индивидуальный </a:t>
            </a:r>
            <a:r>
              <a:rPr lang="ru-RU" sz="2000" dirty="0"/>
              <a:t>учебный план (далее – ИУП) – учебный план, </a:t>
            </a:r>
            <a:r>
              <a:rPr lang="ru-RU" sz="2000" b="1" u="sng" dirty="0"/>
              <a:t>обеспечивающий освоение ООП</a:t>
            </a:r>
            <a:r>
              <a:rPr lang="ru-RU" sz="2000" dirty="0"/>
              <a:t> на основе индивидуализации ее содержания с учетом особенностей и образовательных потребностей конкретного обучающегося, а также путем выбора им темпов и сроков освоения ООП. </a:t>
            </a:r>
            <a:endParaRPr lang="ru-RU" sz="2000" dirty="0" smtClean="0"/>
          </a:p>
          <a:p>
            <a:r>
              <a:rPr lang="ru-RU" sz="2000" dirty="0"/>
              <a:t>ИУП создает условия для реализации дифференцированных подходов в обучении студентов одного направления подготовки: </a:t>
            </a:r>
            <a:r>
              <a:rPr lang="ru-RU" sz="2000" b="1" u="sng" dirty="0"/>
              <a:t>освоения части ООП в другие сроки</a:t>
            </a:r>
            <a:r>
              <a:rPr lang="ru-RU" sz="2000" dirty="0"/>
              <a:t> по сравнению со сроками, предусмотренными стандартным УП, за счет перераспределения времени и учебной нагрузки, </a:t>
            </a:r>
            <a:r>
              <a:rPr lang="ru-RU" sz="2000" b="1" u="sng" dirty="0"/>
              <a:t>индивидуального выбора дисциплин вариативной части ООП</a:t>
            </a:r>
            <a:r>
              <a:rPr lang="ru-RU" sz="2000" dirty="0"/>
              <a:t>, практик и научно-исследовательской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5513" y="624110"/>
            <a:ext cx="10268791" cy="508775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Индивидуальные планы обучающихся: кому и для чего?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9058" y="1302818"/>
            <a:ext cx="9483866" cy="5389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Для ликвидации академической </a:t>
            </a:r>
            <a:r>
              <a:rPr lang="ru-RU" dirty="0"/>
              <a:t>разницы в изученных дисциплинах по причинам</a:t>
            </a:r>
            <a:r>
              <a:rPr lang="ru-RU" dirty="0" smtClean="0"/>
              <a:t>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перевода из </a:t>
            </a:r>
            <a:r>
              <a:rPr lang="ru-RU" dirty="0"/>
              <a:t>другой образовательной организации;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перевода с </a:t>
            </a:r>
            <a:r>
              <a:rPr lang="ru-RU" dirty="0"/>
              <a:t>одной ООП на другую;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перевода с </a:t>
            </a:r>
            <a:r>
              <a:rPr lang="ru-RU" dirty="0"/>
              <a:t>очной формы обучения по одной и той же ООП на заочную (очно-заочную) или наоборот;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перевода </a:t>
            </a:r>
            <a:r>
              <a:rPr lang="ru-RU" dirty="0"/>
              <a:t>обучающегося на ускоренное обучение по </a:t>
            </a:r>
            <a:r>
              <a:rPr lang="ru-RU" dirty="0" smtClean="0"/>
              <a:t>ООП;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ru-RU" dirty="0" smtClean="0"/>
              <a:t>восстановления </a:t>
            </a:r>
            <a:r>
              <a:rPr lang="ru-RU" dirty="0"/>
              <a:t>ранее отчисленного лица для продолжения </a:t>
            </a:r>
            <a:r>
              <a:rPr lang="ru-RU" dirty="0" smtClean="0"/>
              <a:t>обучения;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ru-RU" dirty="0" smtClean="0"/>
              <a:t>стажировки обучающегося.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2. Для создания благоприятных индивидуальных возможностей обучения: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отличникам, участвующим в научной работе или работающим в области профессиональной деятельности </a:t>
            </a:r>
            <a:r>
              <a:rPr lang="ru-RU" dirty="0"/>
              <a:t>(по представлению заместителя декана по учебной работе</a:t>
            </a:r>
            <a:r>
              <a:rPr lang="ru-RU" dirty="0" smtClean="0"/>
              <a:t>)</a:t>
            </a:r>
          </a:p>
          <a:p>
            <a:pPr>
              <a:spcBef>
                <a:spcPts val="0"/>
              </a:spcBef>
            </a:pPr>
            <a:r>
              <a:rPr lang="ru-RU" dirty="0"/>
              <a:t>ч</a:t>
            </a:r>
            <a:r>
              <a:rPr lang="ru-RU" dirty="0" smtClean="0"/>
              <a:t>ленам сборных спортивных команд НИ ТГУ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обучающимся с трудностями посещения по состоянию здоровья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имеющим детей в возрасте до трех лет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иным обучающимся с уважительными причинами по представлению декана (директора института, руководителя автономной ООП). </a:t>
            </a:r>
          </a:p>
        </p:txBody>
      </p:sp>
    </p:spTree>
    <p:extLst>
      <p:ext uri="{BB962C8B-B14F-4D97-AF65-F5344CB8AC3E}">
        <p14:creationId xmlns:p14="http://schemas.microsoft.com/office/powerpoint/2010/main" val="903655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02302"/>
            <a:ext cx="8911687" cy="114097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31B4E6">
                    <a:lumMod val="75000"/>
                  </a:srgbClr>
                </a:solidFill>
              </a:rPr>
              <a:t>Индивидуальные планы обучающихся: </a:t>
            </a:r>
            <a:br>
              <a:rPr lang="ru-RU" dirty="0">
                <a:solidFill>
                  <a:srgbClr val="31B4E6">
                    <a:lumMod val="75000"/>
                  </a:srgbClr>
                </a:solidFill>
              </a:rPr>
            </a:br>
            <a:r>
              <a:rPr lang="ru-RU" dirty="0" smtClean="0">
                <a:solidFill>
                  <a:srgbClr val="31B4E6">
                    <a:lumMod val="75000"/>
                  </a:srgbClr>
                </a:solidFill>
              </a:rPr>
              <a:t>порядок принятия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27094"/>
            <a:ext cx="8915400" cy="516271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Заявление с подтверждающими документами в течение </a:t>
            </a:r>
            <a:r>
              <a:rPr lang="ru-RU" sz="1800" dirty="0" smtClean="0"/>
              <a:t>2-х недель с начала семестра</a:t>
            </a:r>
          </a:p>
          <a:p>
            <a:r>
              <a:rPr lang="ru-RU" dirty="0" smtClean="0"/>
              <a:t>Оформление приказа (без смены факультета – распоряжения) о переводе на ИУП</a:t>
            </a:r>
          </a:p>
          <a:p>
            <a:r>
              <a:rPr lang="ru-RU" sz="1800" dirty="0" smtClean="0"/>
              <a:t>Оформление приказа на стипендию (для бюджетников)</a:t>
            </a:r>
          </a:p>
          <a:p>
            <a:r>
              <a:rPr lang="ru-RU" dirty="0" smtClean="0"/>
              <a:t>Оформление приложения к договору (для </a:t>
            </a:r>
            <a:r>
              <a:rPr lang="ru-RU" dirty="0" err="1" smtClean="0"/>
              <a:t>платников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Составление ИУП:</a:t>
            </a:r>
          </a:p>
          <a:p>
            <a:pPr marL="0" indent="0">
              <a:buNone/>
            </a:pPr>
            <a:r>
              <a:rPr lang="ru-RU" dirty="0" smtClean="0"/>
              <a:t>для бакалавров </a:t>
            </a:r>
            <a:r>
              <a:rPr lang="ru-RU" dirty="0"/>
              <a:t>или специалистов </a:t>
            </a:r>
            <a:r>
              <a:rPr lang="ru-RU" dirty="0" smtClean="0"/>
              <a:t>– зам. декана по </a:t>
            </a:r>
            <a:r>
              <a:rPr lang="ru-RU" dirty="0"/>
              <a:t>учебной работе,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магистрантов – руководителем ООП </a:t>
            </a:r>
            <a:r>
              <a:rPr lang="ru-RU" dirty="0" smtClean="0"/>
              <a:t>магистратуры</a:t>
            </a:r>
          </a:p>
          <a:p>
            <a:pPr marL="0" indent="0">
              <a:buNone/>
            </a:pPr>
            <a:r>
              <a:rPr lang="ru-RU" sz="2400" b="1" dirty="0" smtClean="0"/>
              <a:t>Основания для отказа: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низкие показатели текущей успеваемости; </a:t>
            </a:r>
          </a:p>
          <a:p>
            <a:pPr marL="0" indent="0">
              <a:buNone/>
            </a:pPr>
            <a:r>
              <a:rPr lang="ru-RU" dirty="0"/>
              <a:t>– низкие показатели промежуточной аттестации; </a:t>
            </a:r>
          </a:p>
          <a:p>
            <a:pPr marL="0" indent="0">
              <a:buNone/>
            </a:pPr>
            <a:r>
              <a:rPr lang="ru-RU" dirty="0"/>
              <a:t>– отсутствие документов или отказ в представлении документов, подтверждающих обоснованность перевода на ИУП. 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09168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31B4E6">
                    <a:lumMod val="75000"/>
                  </a:srgbClr>
                </a:solidFill>
              </a:rPr>
              <a:t>Индивидуальные планы обучающихся: </a:t>
            </a:r>
            <a:br>
              <a:rPr lang="ru-RU" dirty="0">
                <a:solidFill>
                  <a:srgbClr val="31B4E6">
                    <a:lumMod val="75000"/>
                  </a:srgbClr>
                </a:solidFill>
              </a:rPr>
            </a:br>
            <a:r>
              <a:rPr lang="ru-RU" dirty="0" smtClean="0">
                <a:solidFill>
                  <a:srgbClr val="31B4E6">
                    <a:lumMod val="75000"/>
                  </a:srgbClr>
                </a:solidFill>
              </a:rPr>
              <a:t>системные требования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ИУП </a:t>
            </a:r>
            <a:r>
              <a:rPr lang="ru-RU" dirty="0"/>
              <a:t>разрабатывается на основе УП по направлению подготовки с учетом уровня предшествующей подготовки и способностей обучающегося. Общая трудоемкость ООП и объем ее составных частей по ИУП должны полностью соответствовать установленной в УП. </a:t>
            </a:r>
          </a:p>
          <a:p>
            <a:r>
              <a:rPr lang="ru-RU" dirty="0" smtClean="0"/>
              <a:t>При </a:t>
            </a:r>
            <a:r>
              <a:rPr lang="ru-RU" dirty="0"/>
              <a:t>обучении по ИУП годовой объем программы устанавливается в размере не более 75 зачетных единиц и может различаться для каждого семестра и (или) учебного года.</a:t>
            </a:r>
          </a:p>
          <a:p>
            <a:r>
              <a:rPr lang="ru-RU" dirty="0"/>
              <a:t>Перевод на обучение по ИУП осуществляется на срок не менее одного семестра. </a:t>
            </a:r>
          </a:p>
          <a:p>
            <a:r>
              <a:rPr lang="ru-RU" dirty="0"/>
              <a:t>По окончании освоения дисциплин (модулей) обучающийся проходит промежуточную аттестацию в форме и в сроки, предусмотренные </a:t>
            </a:r>
            <a:r>
              <a:rPr lang="ru-RU" dirty="0" smtClean="0"/>
              <a:t>ИУП</a:t>
            </a:r>
            <a:r>
              <a:rPr lang="ru-RU" dirty="0"/>
              <a:t> </a:t>
            </a:r>
            <a:r>
              <a:rPr lang="ru-RU" dirty="0" smtClean="0"/>
              <a:t>(т.е. возможна сдача зачета или экзамена в срок другой сессии).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26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101673"/>
          </a:xfrm>
        </p:spPr>
        <p:txBody>
          <a:bodyPr>
            <a:normAutofit/>
          </a:bodyPr>
          <a:lstStyle/>
          <a:p>
            <a:r>
              <a:rPr lang="ru-RU" dirty="0"/>
              <a:t>Планирование учебного процесса </a:t>
            </a:r>
            <a:r>
              <a:rPr lang="ru-RU" dirty="0" smtClean="0"/>
              <a:t>и </a:t>
            </a:r>
            <a:r>
              <a:rPr lang="ru-RU" dirty="0"/>
              <a:t>его особенности на современном </a:t>
            </a:r>
            <a:r>
              <a:rPr lang="ru-RU" dirty="0" smtClean="0"/>
              <a:t>этапе развития университета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3161210"/>
            <a:ext cx="8915400" cy="2750011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ru-RU" dirty="0" smtClean="0"/>
              <a:t>Уровни и стадии планирования учебного процесса в НИ ТГУ. 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(Базисный) учебный план (УП) основной образовательной программы.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Календарный </a:t>
            </a:r>
            <a:r>
              <a:rPr lang="ru-RU" smtClean="0"/>
              <a:t>учебный график.  </a:t>
            </a:r>
            <a:endParaRPr lang="ru-RU" dirty="0" smtClean="0"/>
          </a:p>
          <a:p>
            <a:pPr>
              <a:buFont typeface="+mj-lt"/>
              <a:buAutoNum type="arabicPeriod"/>
            </a:pPr>
            <a:r>
              <a:rPr lang="ru-RU" dirty="0" smtClean="0"/>
              <a:t>Программный пакет «Планы Мини» и рабочий учебный план (РУП). 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Учебно-производственный план (УПП) и составление расписания учебных занятий. 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Индивидуальный учебный план обучающегося (ИУП).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5625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966" y="-1"/>
            <a:ext cx="5068388" cy="1393371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31B4E6">
                    <a:lumMod val="75000"/>
                  </a:srgbClr>
                </a:solidFill>
              </a:rPr>
              <a:t>Индивидуальные планы обучающихся: </a:t>
            </a:r>
            <a:r>
              <a:rPr lang="ru-RU" sz="2800" dirty="0" smtClean="0">
                <a:solidFill>
                  <a:srgbClr val="31B4E6">
                    <a:lumMod val="75000"/>
                  </a:srgbClr>
                </a:solidFill>
              </a:rPr>
              <a:t>оформление по шаблону</a:t>
            </a:r>
            <a:endParaRPr lang="ru-RU" sz="2800" dirty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2589212" y="1598613"/>
          <a:ext cx="3505199" cy="4262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890407"/>
              </p:ext>
            </p:extLst>
          </p:nvPr>
        </p:nvGraphicFramePr>
        <p:xfrm>
          <a:off x="6949441" y="-18"/>
          <a:ext cx="5164181" cy="6886253"/>
        </p:xfrm>
        <a:graphic>
          <a:graphicData uri="http://schemas.openxmlformats.org/drawingml/2006/table">
            <a:tbl>
              <a:tblPr/>
              <a:tblGrid>
                <a:gridCol w="358250"/>
                <a:gridCol w="1167896"/>
                <a:gridCol w="1090873"/>
                <a:gridCol w="532002"/>
                <a:gridCol w="360041"/>
                <a:gridCol w="315261"/>
                <a:gridCol w="315261"/>
                <a:gridCol w="315261"/>
                <a:gridCol w="358250"/>
                <a:gridCol w="318588"/>
                <a:gridCol w="32498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145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510"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ФЕДЕРАЛЬНОЕ ГОСУДАРСТВЕННОЕ АВТОНОМНОЕ ОБРАЗОВАТЕЛЬНОЕ УЧРЕЖДЕНИЕ ВЫСШЕГО ОБРАЗОВАНИЯ                                                                    "НАЦИОНАЛЬНЫЙ ИССЛЕДОВАТЕЛЬСКИЙ ТОМСКИЙ ГОСУДАРСТВЕННЫЙ УНИВЕРСИТЕТ"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609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Факультет _________________________________________________________________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12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Образовательная программа__________________________________________________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12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Направление подготовки __.__.__. ____________________________________________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510"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</a:tr>
              <a:tr h="179510"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УТВЕРЖДАЮ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072"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Проректор по учебной работе ТГУ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145"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_________________________В.В. Дёмин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632"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"____" ___________________ 2015 г.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389"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17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Индивидуальный учебный план</a:t>
                      </a:r>
                    </a:p>
                  </a:txBody>
                  <a:tcPr marL="3549" marR="3549" marT="35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632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Период действия    c __ _____ 201_ года по __ ____ 201_ года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924"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606"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__ курс, 20__/20__ учебный год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Форма обучения: _________________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Уровень образования: _____________________________________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818"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Основание*: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№ п.п.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Наименование дисциплины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Кафедра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Статус дисциплины**</a:t>
                      </a:r>
                    </a:p>
                  </a:txBody>
                  <a:tcPr marL="3549" marR="3549" marT="354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Экзамен</a:t>
                      </a:r>
                    </a:p>
                  </a:txBody>
                  <a:tcPr marL="3549" marR="3549" marT="354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Зачетные единицы</a:t>
                      </a:r>
                    </a:p>
                  </a:txBody>
                  <a:tcPr marL="3549" marR="3549" marT="354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Всего часов</a:t>
                      </a:r>
                    </a:p>
                  </a:txBody>
                  <a:tcPr marL="3549" marR="3549" marT="354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Часов контактной работы</a:t>
                      </a:r>
                    </a:p>
                  </a:txBody>
                  <a:tcPr marL="3549" marR="3549" marT="354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6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7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549" marR="3549" marT="3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*Основание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just" fontAlgn="b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перевод на ускоренное обучение согласно п.2.5. Положения;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just" fontAlgn="b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перевод из другой образовательной организации;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just" fontAlgn="b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перевод с одной образовательной программы ВО на другую (внутри университета);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перевод с одной формы обучения на другую по той же ООП;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just" fontAlgn="b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участие обучающегося в программе академической мобильности;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just" fontAlgn="b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восстановление лица, отчисленного ранее из  ТГУ;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представление деканата;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ходатайство подразделения ТГУ. 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**Статусы дисциплины: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1. Перезачтено по итогам обучения в другой образовательной организации.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818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 2. Перезачтено по итогам обучения по иной образовательной программе в ТГУ.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3. По стандартному учебному плану.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4. Переносится на следующий год.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5. В другой образовательной организации.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Дата составления плана: 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Руководитель 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218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образовательной программы: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sng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sng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План подлежит корректировке до  _________________ 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Студент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sng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sng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400" b="1" i="0" u="sng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4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170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</a:rPr>
                        <a:t>СОГЛАСОВАНО: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57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705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400" b="1" i="0" u="none" strike="noStrike">
                          <a:effectLst/>
                          <a:latin typeface="Times New Roman" panose="02020603050405020304" pitchFamily="18" charset="0"/>
                        </a:rPr>
                        <a:t>Специалист учебного управления</a:t>
                      </a: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400" b="0" i="0" u="none" strike="noStrike">
                          <a:effectLst/>
                          <a:latin typeface="Times New Roman" panose="02020603050405020304" pitchFamily="18" charset="0"/>
                        </a:rPr>
                        <a:t>__________________________</a:t>
                      </a:r>
                    </a:p>
                  </a:txBody>
                  <a:tcPr marL="3549" marR="3549" marT="3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574"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9" marR="3549" marT="35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7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92925" y="130630"/>
            <a:ext cx="8911687" cy="1140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Ускоренное обучение по ИУП:</a:t>
            </a:r>
            <a:br>
              <a:rPr lang="ru-RU" dirty="0" smtClean="0"/>
            </a:br>
            <a:r>
              <a:rPr lang="ru-RU" dirty="0" smtClean="0"/>
              <a:t>основания реализации и отказа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89212" y="1184365"/>
            <a:ext cx="8915400" cy="557348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2.5. Обучающийся может быть переведен на ускоренное обучение в случае: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перевода </a:t>
            </a:r>
            <a:r>
              <a:rPr lang="ru-RU" dirty="0"/>
              <a:t>внутри университета на другую </a:t>
            </a:r>
            <a:r>
              <a:rPr lang="ru-RU" dirty="0" smtClean="0"/>
              <a:t>ООП, </a:t>
            </a:r>
            <a:r>
              <a:rPr lang="ru-RU" dirty="0"/>
              <a:t>в </a:t>
            </a:r>
            <a:r>
              <a:rPr lang="ru-RU" dirty="0" smtClean="0"/>
              <a:t>том числе </a:t>
            </a:r>
            <a:r>
              <a:rPr lang="ru-RU" dirty="0"/>
              <a:t>с изменением формы обучения при наличии неизученных дисциплин </a:t>
            </a:r>
            <a:r>
              <a:rPr lang="ru-RU" dirty="0" smtClean="0"/>
              <a:t>и практик</a:t>
            </a:r>
            <a:r>
              <a:rPr lang="ru-RU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участия </a:t>
            </a:r>
            <a:r>
              <a:rPr lang="ru-RU" dirty="0"/>
              <a:t>в программах академической мобильности;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интенсивной научной деятельности, подтвержденной научным руководителем;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обучения </a:t>
            </a:r>
            <a:r>
              <a:rPr lang="ru-RU" dirty="0"/>
              <a:t>по программе целевой контрактной подготовки;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инвалидности </a:t>
            </a:r>
            <a:r>
              <a:rPr lang="ru-RU" dirty="0"/>
              <a:t>и </a:t>
            </a:r>
            <a:r>
              <a:rPr lang="ru-RU" dirty="0" smtClean="0"/>
              <a:t>наличия ОВЗ;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беременности </a:t>
            </a:r>
            <a:r>
              <a:rPr lang="ru-RU" dirty="0"/>
              <a:t>и наличие детей до трёх лет; </a:t>
            </a: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по </a:t>
            </a:r>
            <a:r>
              <a:rPr lang="ru-RU" dirty="0"/>
              <a:t>семейным обстоятельствам (в </a:t>
            </a:r>
            <a:r>
              <a:rPr lang="ru-RU" dirty="0" smtClean="0"/>
              <a:t>случае необходимости </a:t>
            </a:r>
            <a:r>
              <a:rPr lang="ru-RU" dirty="0"/>
              <a:t>ухода за тяжелобольными членами семьи); </a:t>
            </a: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в </a:t>
            </a:r>
            <a:r>
              <a:rPr lang="ru-RU" dirty="0"/>
              <a:t>случае участия в </a:t>
            </a:r>
            <a:r>
              <a:rPr lang="ru-RU" dirty="0" smtClean="0"/>
              <a:t>длительных спортивно-тренировочных сборах и соревнованиях членов </a:t>
            </a:r>
            <a:r>
              <a:rPr lang="ru-RU" dirty="0"/>
              <a:t>сборных команд РФ и Томской </a:t>
            </a:r>
            <a:r>
              <a:rPr lang="ru-RU" dirty="0" smtClean="0"/>
              <a:t>области.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2.6. </a:t>
            </a:r>
            <a:r>
              <a:rPr lang="ru-RU" dirty="0" smtClean="0"/>
              <a:t>Основания для </a:t>
            </a:r>
            <a:r>
              <a:rPr lang="ru-RU" dirty="0"/>
              <a:t>отказа </a:t>
            </a:r>
            <a:r>
              <a:rPr lang="ru-RU" dirty="0" smtClean="0"/>
              <a:t>:</a:t>
            </a:r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отсутствие документов, подтверждающих </a:t>
            </a:r>
            <a:r>
              <a:rPr lang="ru-RU" dirty="0"/>
              <a:t>обоснованность </a:t>
            </a:r>
            <a:r>
              <a:rPr lang="ru-RU" dirty="0" smtClean="0"/>
              <a:t>перевода;</a:t>
            </a:r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недопустимость </a:t>
            </a:r>
            <a:r>
              <a:rPr lang="ru-RU" dirty="0"/>
              <a:t>самостоятельного освоения учебных дисциплин по </a:t>
            </a:r>
            <a:r>
              <a:rPr lang="ru-RU" dirty="0" smtClean="0"/>
              <a:t>данным направлениям </a:t>
            </a:r>
            <a:r>
              <a:rPr lang="ru-RU" dirty="0"/>
              <a:t>подготовки в соответствии с </a:t>
            </a:r>
            <a:r>
              <a:rPr lang="ru-RU" dirty="0" smtClean="0"/>
              <a:t>ФГОС.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115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31B4E6">
                    <a:lumMod val="75000"/>
                  </a:srgbClr>
                </a:solidFill>
              </a:rPr>
              <a:t>Ускоренное обучение по ИУП:</a:t>
            </a:r>
            <a:br>
              <a:rPr lang="ru-RU" sz="3200" dirty="0">
                <a:solidFill>
                  <a:srgbClr val="31B4E6">
                    <a:lumMod val="75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802674"/>
            <a:ext cx="8915400" cy="5055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Сокращение срока получения высшего образования по ООП </a:t>
            </a:r>
            <a:r>
              <a:rPr lang="ru-RU" sz="2000" dirty="0" smtClean="0"/>
              <a:t>при ускоренном </a:t>
            </a:r>
            <a:r>
              <a:rPr lang="ru-RU" sz="2000" dirty="0"/>
              <a:t>обучении по </a:t>
            </a:r>
            <a:r>
              <a:rPr lang="ru-RU" sz="2000" dirty="0" smtClean="0"/>
              <a:t>ИУП </a:t>
            </a:r>
            <a:r>
              <a:rPr lang="ru-RU" sz="2000" dirty="0"/>
              <a:t>осуществляется посредством:</a:t>
            </a:r>
          </a:p>
          <a:p>
            <a:r>
              <a:rPr lang="ru-RU" sz="2000" dirty="0" smtClean="0"/>
              <a:t>зачета результатов </a:t>
            </a:r>
            <a:r>
              <a:rPr lang="ru-RU" sz="2000" dirty="0"/>
              <a:t>обучения по дисциплинам (курсам, модулям), </a:t>
            </a:r>
            <a:r>
              <a:rPr lang="ru-RU" sz="2000" dirty="0" smtClean="0"/>
              <a:t>ранее изученных </a:t>
            </a:r>
            <a:r>
              <a:rPr lang="ru-RU" sz="2000" dirty="0"/>
              <a:t>обучающимся </a:t>
            </a:r>
            <a:r>
              <a:rPr lang="ru-RU" sz="2000" dirty="0" smtClean="0"/>
              <a:t>на основании документов об образовании. </a:t>
            </a:r>
            <a:r>
              <a:rPr lang="ru-RU" sz="2000" dirty="0"/>
              <a:t>Решение о соответствии </a:t>
            </a:r>
            <a:r>
              <a:rPr lang="ru-RU" sz="2000" dirty="0" err="1" smtClean="0"/>
              <a:t>перезачитываемых</a:t>
            </a:r>
            <a:r>
              <a:rPr lang="ru-RU" sz="2000" dirty="0" smtClean="0"/>
              <a:t> дисциплин </a:t>
            </a:r>
            <a:r>
              <a:rPr lang="ru-RU" sz="2000" dirty="0"/>
              <a:t>принимает руководитель ООП;</a:t>
            </a:r>
          </a:p>
          <a:p>
            <a:r>
              <a:rPr lang="ru-RU" sz="2000" dirty="0" smtClean="0"/>
              <a:t>повышения </a:t>
            </a:r>
            <a:r>
              <a:rPr lang="ru-RU" sz="2000" dirty="0"/>
              <a:t>темпа освоения </a:t>
            </a:r>
            <a:r>
              <a:rPr lang="ru-RU" sz="2000" dirty="0" smtClean="0"/>
              <a:t>ООП для лиц, имеющих </a:t>
            </a:r>
            <a:r>
              <a:rPr lang="ru-RU" sz="2000" dirty="0"/>
              <a:t>соответствующие способности, после прохождения первой </a:t>
            </a:r>
            <a:r>
              <a:rPr lang="ru-RU" sz="2000" dirty="0" smtClean="0"/>
              <a:t>промежуточной аттестации</a:t>
            </a:r>
            <a:r>
              <a:rPr lang="ru-RU" sz="2000" dirty="0"/>
              <a:t>, в том числе досрочной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Переход обучающегося на ускоренное обучение </a:t>
            </a:r>
            <a:r>
              <a:rPr lang="ru-RU" sz="2000" dirty="0" smtClean="0"/>
              <a:t>оформляется </a:t>
            </a:r>
            <a:r>
              <a:rPr lang="ru-RU" sz="2000" dirty="0"/>
              <a:t>приказом ректора НИ </a:t>
            </a:r>
            <a:r>
              <a:rPr lang="ru-RU" sz="2000" dirty="0" smtClean="0"/>
              <a:t>ТГУ на </a:t>
            </a:r>
            <a:r>
              <a:rPr lang="ru-RU" sz="2000" dirty="0"/>
              <a:t>основании личного заявления</a:t>
            </a:r>
            <a:r>
              <a:rPr lang="ru-RU" sz="2000" dirty="0" smtClean="0"/>
              <a:t>. </a:t>
            </a:r>
          </a:p>
          <a:p>
            <a:pPr marL="0" indent="0">
              <a:buNone/>
            </a:pPr>
            <a:r>
              <a:rPr lang="ru-RU" sz="2000" dirty="0" smtClean="0"/>
              <a:t>ИУП для ускоренного обучения оформляется на весь срок обучения в НИ ТГУ </a:t>
            </a:r>
            <a:r>
              <a:rPr lang="ru-RU" sz="2000" smtClean="0"/>
              <a:t>по упрощенной форме.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28402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476164" y="609600"/>
            <a:ext cx="9028448" cy="3117040"/>
          </a:xfrm>
        </p:spPr>
        <p:txBody>
          <a:bodyPr>
            <a:noAutofit/>
          </a:bodyPr>
          <a:lstStyle/>
          <a:p>
            <a:pPr indent="450215">
              <a:spcAft>
                <a:spcPts val="0"/>
              </a:spcAft>
            </a:pPr>
            <a:r>
              <a:rPr lang="ru-RU" sz="2800" b="1" i="1" dirty="0" smtClean="0">
                <a:latin typeface="Times New Roman"/>
                <a:ea typeface="Times New Roman"/>
              </a:rPr>
              <a:t>Регламент работы с ИУП обучающихся</a:t>
            </a:r>
            <a:r>
              <a:rPr lang="ru-RU" sz="2800" dirty="0" smtClean="0">
                <a:latin typeface="Times New Roman"/>
                <a:ea typeface="Times New Roman"/>
              </a:rPr>
              <a:t>:</a:t>
            </a:r>
            <a:br>
              <a:rPr lang="ru-RU" sz="2800" dirty="0" smtClean="0">
                <a:latin typeface="Times New Roman"/>
                <a:ea typeface="Times New Roman"/>
              </a:rPr>
            </a:br>
            <a:r>
              <a:rPr lang="ru-RU" sz="2800" dirty="0" smtClean="0">
                <a:latin typeface="Times New Roman"/>
                <a:ea typeface="Times New Roman"/>
              </a:rPr>
              <a:t>«2.5</a:t>
            </a:r>
            <a:r>
              <a:rPr lang="ru-RU" sz="2800" dirty="0">
                <a:latin typeface="Times New Roman"/>
                <a:ea typeface="Times New Roman"/>
              </a:rPr>
              <a:t>. В состав ИУП вместо элективных и факультативных курсов вариативной части УП по желанию обучающегося могут быть включены дисциплины (модули), реализуемые в рамках иных ООП данного факультета (института), а также </a:t>
            </a:r>
            <a:r>
              <a:rPr lang="ru-RU" sz="2800" u="sng" dirty="0">
                <a:latin typeface="Times New Roman"/>
                <a:ea typeface="Times New Roman"/>
              </a:rPr>
              <a:t>в порядке, определенном локальными нормативными актами НИ </a:t>
            </a:r>
            <a:r>
              <a:rPr lang="ru-RU" sz="2800" u="sng" dirty="0" smtClean="0">
                <a:latin typeface="Times New Roman"/>
                <a:ea typeface="Times New Roman"/>
              </a:rPr>
              <a:t>ТГУ</a:t>
            </a:r>
            <a:r>
              <a:rPr lang="ru-RU" sz="2800" dirty="0" smtClean="0">
                <a:latin typeface="Times New Roman"/>
                <a:ea typeface="Times New Roman"/>
              </a:rPr>
              <a:t>». </a:t>
            </a:r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2597304" y="3544312"/>
            <a:ext cx="8915399" cy="3374378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Положение об элективных и факультативных учебных дисциплинах в НИ ТГУ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«1.7</a:t>
            </a:r>
            <a:r>
              <a:rPr lang="ru-RU" sz="2400" dirty="0"/>
              <a:t>. По желанию обучающегося одна или несколько элективных/ факультативных дисциплин (модулей) может быть реализована в форме </a:t>
            </a:r>
            <a:r>
              <a:rPr lang="ru-RU" sz="2400" dirty="0" err="1"/>
              <a:t>кампусных</a:t>
            </a:r>
            <a:r>
              <a:rPr lang="ru-RU" sz="2400" dirty="0"/>
              <a:t> </a:t>
            </a:r>
            <a:r>
              <a:rPr lang="ru-RU" sz="2400" dirty="0" smtClean="0"/>
              <a:t>курсов…».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42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Проблема:</a:t>
            </a:r>
            <a:br>
              <a:rPr lang="ru-RU" dirty="0" smtClean="0"/>
            </a:br>
            <a:r>
              <a:rPr lang="ru-RU" dirty="0" smtClean="0"/>
              <a:t>Интеграция </a:t>
            </a:r>
            <a:r>
              <a:rPr lang="ru-RU" dirty="0" err="1" smtClean="0"/>
              <a:t>кампусных</a:t>
            </a:r>
            <a:r>
              <a:rPr lang="ru-RU" dirty="0" smtClean="0"/>
              <a:t> курсов в УП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80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Сроки:</a:t>
            </a:r>
          </a:p>
          <a:p>
            <a:pPr marL="0" indent="0">
              <a:buNone/>
            </a:pPr>
            <a:r>
              <a:rPr lang="ru-RU" sz="2400" dirty="0" smtClean="0"/>
              <a:t>В ноябре стартует расчет штатов по структурным подразделениям =</a:t>
            </a:r>
            <a:r>
              <a:rPr lang="en-US" sz="2400" dirty="0" smtClean="0"/>
              <a:t>&gt;</a:t>
            </a:r>
            <a:r>
              <a:rPr lang="ru-RU" sz="2400" dirty="0" smtClean="0"/>
              <a:t> необходимость оперативного составления черновых УПП и обмена нагрузок по ним. </a:t>
            </a:r>
          </a:p>
          <a:p>
            <a:pPr marL="0" indent="0">
              <a:buNone/>
            </a:pPr>
            <a:r>
              <a:rPr lang="ru-RU" sz="2400" dirty="0" smtClean="0"/>
              <a:t>Механизм:</a:t>
            </a:r>
          </a:p>
          <a:p>
            <a:pPr marL="0" indent="0">
              <a:buNone/>
            </a:pPr>
            <a:r>
              <a:rPr lang="ru-RU" sz="2400" dirty="0" smtClean="0"/>
              <a:t>1. </a:t>
            </a:r>
            <a:r>
              <a:rPr lang="ru-RU" sz="2400" dirty="0" err="1" smtClean="0"/>
              <a:t>Кампусные</a:t>
            </a:r>
            <a:r>
              <a:rPr lang="ru-RU" sz="2400" dirty="0" smtClean="0"/>
              <a:t> курсы могут включаться в ИУП обучающегося на правах факультативных или элективных – по желанию обучающегося. </a:t>
            </a:r>
          </a:p>
          <a:p>
            <a:pPr marL="0" indent="0">
              <a:buNone/>
            </a:pPr>
            <a:r>
              <a:rPr lang="ru-RU" sz="2400" dirty="0" smtClean="0"/>
              <a:t>2. </a:t>
            </a:r>
            <a:r>
              <a:rPr lang="ru-RU" sz="2400" dirty="0" err="1" smtClean="0"/>
              <a:t>Кампусные</a:t>
            </a:r>
            <a:r>
              <a:rPr lang="ru-RU" sz="2400" dirty="0" smtClean="0"/>
              <a:t> курсы могут быть включены в УП/РУП/УПП по направлению подготовки – по выбору факультета.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3079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ru-RU" smtClean="0"/>
              <a:t>Благодарим</a:t>
            </a:r>
            <a:r>
              <a:rPr lang="ru-RU" smtClean="0"/>
              <a:t> </a:t>
            </a:r>
            <a:r>
              <a:rPr lang="ru-RU" smtClean="0"/>
              <a:t>за внимание!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20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2591068" y="3526971"/>
            <a:ext cx="4752113" cy="286294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Уровни и стадии планирования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учебного </a:t>
            </a:r>
            <a:r>
              <a:rPr lang="ru-RU" sz="4400" dirty="0"/>
              <a:t>процесса в НИ </a:t>
            </a:r>
            <a:r>
              <a:rPr lang="ru-RU" sz="4400" dirty="0" smtClean="0"/>
              <a:t>ТГУ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4804927" y="3004458"/>
            <a:ext cx="4537166" cy="200297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615137"/>
              </p:ext>
            </p:extLst>
          </p:nvPr>
        </p:nvGraphicFramePr>
        <p:xfrm>
          <a:off x="2461596" y="2002105"/>
          <a:ext cx="8915400" cy="4484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96524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85852" y="446088"/>
            <a:ext cx="3908560" cy="9763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(Базисный) учебный план (приложение 2 к основной образовательной программе)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9066" y="446087"/>
            <a:ext cx="5285254" cy="6085341"/>
          </a:xfrm>
          <a:prstGeom prst="rect">
            <a:avLst/>
          </a:prstGeo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2351314" y="1598614"/>
            <a:ext cx="3654627" cy="468026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По каждому профилю подготовки – отдельный УП.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По каждой форме обучения – отдельный УП.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Соответствие ФГОС в отношении: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нормативного срока обучения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наименования квалификации выпускника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/>
              <a:t>с</a:t>
            </a:r>
            <a:r>
              <a:rPr lang="ru-RU" sz="1800" dirty="0" smtClean="0"/>
              <a:t>труктуры и условий реализации ООП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/>
              <a:t>п</a:t>
            </a:r>
            <a:r>
              <a:rPr lang="ru-RU" sz="1800" dirty="0" smtClean="0"/>
              <a:t>олноты компетенций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8378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86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Разработка УП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89212" y="1140823"/>
            <a:ext cx="8915400" cy="555938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Нормативное основание – Регламент работы с УП.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Перечень необходимых компетенций (все ОК/УК и ОПК, ПК только по профилю ООП).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Обязательные дисциплины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по: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	истории;</a:t>
            </a:r>
          </a:p>
          <a:p>
            <a:pPr marL="0" indent="0">
              <a:buNone/>
            </a:pPr>
            <a:r>
              <a:rPr lang="ru-RU" sz="2000" dirty="0" smtClean="0"/>
              <a:t>		философии; </a:t>
            </a:r>
          </a:p>
          <a:p>
            <a:pPr marL="0" indent="0">
              <a:buNone/>
            </a:pPr>
            <a:r>
              <a:rPr lang="ru-RU" sz="2000" dirty="0" smtClean="0"/>
              <a:t>		иностранному языку;</a:t>
            </a:r>
          </a:p>
          <a:p>
            <a:pPr marL="0" indent="0">
              <a:buNone/>
            </a:pPr>
            <a:r>
              <a:rPr lang="ru-RU" sz="2000" dirty="0" smtClean="0"/>
              <a:t>		безопасности жизнедеятельности;</a:t>
            </a:r>
          </a:p>
          <a:p>
            <a:pPr marL="0" indent="0">
              <a:buNone/>
            </a:pPr>
            <a:r>
              <a:rPr lang="ru-RU" sz="2000" dirty="0" smtClean="0"/>
              <a:t>		физической культуре</a:t>
            </a:r>
            <a:r>
              <a:rPr lang="ru-RU" sz="2000" dirty="0"/>
              <a:t>.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4. Перечень учебных дисциплин базовой части плана, соответствующих набору компетенций. </a:t>
            </a:r>
          </a:p>
          <a:p>
            <a:pPr marL="0" indent="0">
              <a:buNone/>
            </a:pPr>
            <a:r>
              <a:rPr lang="ru-RU" sz="2000" dirty="0" smtClean="0"/>
              <a:t>5. Вариативная часть перечня </a:t>
            </a:r>
            <a:r>
              <a:rPr lang="ru-RU" sz="2000" dirty="0"/>
              <a:t>учебных </a:t>
            </a:r>
            <a:r>
              <a:rPr lang="ru-RU" sz="2000" dirty="0" smtClean="0"/>
              <a:t>дисциплин (в том числе 30% дисциплин по выбору, не более 10 ЗЕ на факультативы).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95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298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31B4E6">
                    <a:lumMod val="75000"/>
                  </a:srgbClr>
                </a:solidFill>
              </a:rPr>
              <a:t>Требования к УП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89212" y="1286634"/>
            <a:ext cx="8915400" cy="5211270"/>
          </a:xfrm>
        </p:spPr>
        <p:txBody>
          <a:bodyPr/>
          <a:lstStyle/>
          <a:p>
            <a:r>
              <a:rPr lang="ru-RU" dirty="0" smtClean="0"/>
              <a:t>Сроки освоения и трудоёмкость ООП</a:t>
            </a:r>
          </a:p>
          <a:p>
            <a:pPr marL="0" fontAlgn="t">
              <a:spcBef>
                <a:spcPts val="0"/>
              </a:spcBef>
            </a:pPr>
            <a:endParaRPr lang="ru-RU" dirty="0">
              <a:latin typeface="Arial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11072"/>
              </p:ext>
            </p:extLst>
          </p:nvPr>
        </p:nvGraphicFramePr>
        <p:xfrm>
          <a:off x="2727915" y="1885441"/>
          <a:ext cx="8127999" cy="31317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07632"/>
                <a:gridCol w="2864580"/>
                <a:gridCol w="2755787"/>
              </a:tblGrid>
              <a:tr h="4152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 освоения</a:t>
                      </a:r>
                      <a:endParaRPr lang="ru-RU" dirty="0"/>
                    </a:p>
                  </a:txBody>
                  <a:tcPr/>
                </a:tc>
              </a:tr>
              <a:tr h="415281">
                <a:tc rowSpan="2">
                  <a:txBody>
                    <a:bodyPr/>
                    <a:lstStyle/>
                    <a:p>
                      <a:r>
                        <a:rPr lang="ru-RU" dirty="0" err="1" smtClean="0"/>
                        <a:t>Баклавриат</a:t>
                      </a:r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240 </a:t>
                      </a:r>
                      <a:r>
                        <a:rPr lang="ru-RU" dirty="0" err="1" smtClean="0"/>
                        <a:t>з.е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Очная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года</a:t>
                      </a:r>
                      <a:endParaRPr lang="ru-RU" dirty="0"/>
                    </a:p>
                  </a:txBody>
                  <a:tcPr/>
                </a:tc>
              </a:tr>
              <a:tr h="41528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Очно-заочная, заочная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 – 5 лет</a:t>
                      </a:r>
                      <a:endParaRPr lang="ru-RU" dirty="0"/>
                    </a:p>
                  </a:txBody>
                  <a:tcPr/>
                </a:tc>
              </a:tr>
              <a:tr h="415281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Магистратура</a:t>
                      </a:r>
                    </a:p>
                    <a:p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120 </a:t>
                      </a:r>
                      <a:r>
                        <a:rPr lang="ru-RU" dirty="0" err="1" smtClean="0"/>
                        <a:t>з.е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Очная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года</a:t>
                      </a:r>
                      <a:endParaRPr lang="ru-RU" dirty="0"/>
                    </a:p>
                  </a:txBody>
                  <a:tcPr/>
                </a:tc>
              </a:tr>
              <a:tr h="41528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Очно-заочная, заочная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2 лет и 3 месяцев до 2 лет и 6 месяцев</a:t>
                      </a:r>
                      <a:endParaRPr lang="ru-RU" dirty="0"/>
                    </a:p>
                  </a:txBody>
                  <a:tcPr/>
                </a:tc>
              </a:tr>
              <a:tr h="415281">
                <a:tc rowSpan="2">
                  <a:txBody>
                    <a:bodyPr/>
                    <a:lstStyle/>
                    <a:p>
                      <a:r>
                        <a:rPr lang="ru-RU" dirty="0" err="1" smtClean="0"/>
                        <a:t>Специалитет</a:t>
                      </a:r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300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з.е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Очная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лет</a:t>
                      </a:r>
                      <a:endParaRPr lang="ru-RU" dirty="0"/>
                    </a:p>
                  </a:txBody>
                  <a:tcPr/>
                </a:tc>
              </a:tr>
              <a:tr h="41528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Очно-заочная, заочная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– 6,5 лет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78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8189" y="405625"/>
            <a:ext cx="8911687" cy="848640"/>
          </a:xfrm>
        </p:spPr>
        <p:txBody>
          <a:bodyPr/>
          <a:lstStyle/>
          <a:p>
            <a:pPr algn="ctr"/>
            <a:r>
              <a:rPr lang="ru-RU" dirty="0" smtClean="0"/>
              <a:t>Трудоемкость ООП и ее частей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5242" y="1084333"/>
            <a:ext cx="9556694" cy="5551136"/>
          </a:xfrm>
        </p:spPr>
        <p:txBody>
          <a:bodyPr>
            <a:noAutofit/>
          </a:bodyPr>
          <a:lstStyle/>
          <a:p>
            <a:r>
              <a:rPr lang="ru-RU" sz="2000" dirty="0"/>
              <a:t>Трудоёмкость дисциплин и практик (рекомендации работодателей и научных школ НИ ТГУ, целое число </a:t>
            </a:r>
            <a:r>
              <a:rPr lang="ru-RU" sz="2000" dirty="0" smtClean="0"/>
              <a:t>ЗЕ, </a:t>
            </a:r>
            <a:r>
              <a:rPr lang="ru-RU" sz="2000" dirty="0"/>
              <a:t>не менее 2 ЗЕ в семестр, на экзамен 1 ЗЕ). </a:t>
            </a:r>
          </a:p>
          <a:p>
            <a:pPr>
              <a:buClr>
                <a:srgbClr val="353535"/>
              </a:buClr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целом за семестр 30 ± 3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ЗЕ. 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rgbClr val="353535"/>
              </a:buClr>
            </a:pPr>
            <a:r>
              <a:rPr lang="ru-RU" sz="2000" dirty="0" smtClean="0"/>
              <a:t>Трудоёмкость </a:t>
            </a:r>
            <a:r>
              <a:rPr lang="ru-RU" sz="2000" dirty="0"/>
              <a:t>ГИА: ВКР – 6 </a:t>
            </a:r>
            <a:r>
              <a:rPr lang="ru-RU" sz="2000" dirty="0" smtClean="0"/>
              <a:t>ЗЕ;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                        </a:t>
            </a:r>
            <a:r>
              <a:rPr lang="ru-RU" sz="2000" dirty="0" smtClean="0"/>
              <a:t>	  	        гос</a:t>
            </a:r>
            <a:r>
              <a:rPr lang="ru-RU" sz="2000" dirty="0"/>
              <a:t>. экзамен – 3 </a:t>
            </a:r>
            <a:r>
              <a:rPr lang="ru-RU" sz="2000" dirty="0" smtClean="0"/>
              <a:t>ЗЕ.</a:t>
            </a:r>
            <a:endParaRPr lang="ru-RU" sz="2000" dirty="0"/>
          </a:p>
          <a:p>
            <a:r>
              <a:rPr lang="ru-RU" sz="2000" dirty="0" smtClean="0"/>
              <a:t>1 ЗЕ = 36 часов.</a:t>
            </a:r>
          </a:p>
          <a:p>
            <a:r>
              <a:rPr lang="ru-RU" sz="2000" dirty="0" smtClean="0"/>
              <a:t>Трудоемкость </a:t>
            </a:r>
            <a:r>
              <a:rPr lang="ru-RU" sz="2000" dirty="0"/>
              <a:t>освоения ООП за учебный </a:t>
            </a:r>
            <a:r>
              <a:rPr lang="ru-RU" sz="2000" dirty="0" smtClean="0"/>
              <a:t>год:</a:t>
            </a:r>
          </a:p>
          <a:p>
            <a:pPr marL="0" indent="0">
              <a:buNone/>
            </a:pPr>
            <a:r>
              <a:rPr lang="ru-RU" sz="2000" dirty="0" smtClean="0"/>
              <a:t>         - для </a:t>
            </a:r>
            <a:r>
              <a:rPr lang="ru-RU" sz="2000" dirty="0"/>
              <a:t>очной формы </a:t>
            </a:r>
            <a:r>
              <a:rPr lang="ru-RU" sz="2000" dirty="0" smtClean="0"/>
              <a:t>= 60 ЗЕ;</a:t>
            </a:r>
          </a:p>
          <a:p>
            <a:pPr marL="0" indent="0">
              <a:buNone/>
            </a:pPr>
            <a:r>
              <a:rPr lang="ru-RU" sz="2000" dirty="0" smtClean="0"/>
              <a:t>         - для </a:t>
            </a:r>
            <a:r>
              <a:rPr lang="ru-RU" sz="2000" dirty="0"/>
              <a:t>очно-заочной и заочной </a:t>
            </a:r>
            <a:r>
              <a:rPr lang="ru-RU" sz="2000" dirty="0" smtClean="0"/>
              <a:t>форм и при обучении по ИУП </a:t>
            </a:r>
            <a:r>
              <a:rPr lang="ru-RU" sz="2000" dirty="0"/>
              <a:t>≤</a:t>
            </a:r>
            <a:r>
              <a:rPr lang="ru-RU" sz="2000" dirty="0" smtClean="0"/>
              <a:t> </a:t>
            </a:r>
            <a:r>
              <a:rPr lang="ru-RU" sz="2000" dirty="0"/>
              <a:t>75 ЗЕ. </a:t>
            </a:r>
            <a:endParaRPr lang="ru-RU" sz="2000" dirty="0" smtClean="0"/>
          </a:p>
          <a:p>
            <a:r>
              <a:rPr lang="ru-RU" sz="2000" dirty="0"/>
              <a:t>Факультативные дисциплины </a:t>
            </a:r>
            <a:r>
              <a:rPr lang="ru-RU" sz="2000" dirty="0" smtClean="0"/>
              <a:t>(≤10 ЗЕ) не </a:t>
            </a:r>
            <a:r>
              <a:rPr lang="ru-RU" sz="2000" dirty="0"/>
              <a:t>являются частью ООП и должны планироваться за счет дополнительных резервов времени в семестрах в пределах максимально допустимой общей недельной </a:t>
            </a:r>
            <a:r>
              <a:rPr lang="ru-RU" sz="2000" dirty="0" smtClean="0"/>
              <a:t>загрузки.</a:t>
            </a:r>
          </a:p>
        </p:txBody>
      </p:sp>
    </p:spTree>
    <p:extLst>
      <p:ext uri="{BB962C8B-B14F-4D97-AF65-F5344CB8AC3E}">
        <p14:creationId xmlns:p14="http://schemas.microsoft.com/office/powerpoint/2010/main" val="91024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9569" y="332796"/>
            <a:ext cx="8911687" cy="128089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ФИЗИЧЕСКАЯ КУЛЬТУРА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1359" y="1157160"/>
            <a:ext cx="9386761" cy="537311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ФГОС ВО</a:t>
            </a:r>
            <a:r>
              <a:rPr lang="ru-RU" sz="2400" dirty="0" smtClean="0"/>
              <a:t>: </a:t>
            </a:r>
            <a:r>
              <a:rPr lang="ru-RU" sz="2000" dirty="0" smtClean="0"/>
              <a:t>п. 6.5: Дисциплины (модули) по физической культуре и спорту реализуются в рамках: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 smtClean="0"/>
              <a:t>базовой части Блока 1 "Дисциплины (модули)" программы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в объеме не менее 72 академических часов (2 зачетные единицы) в очной форме обучения;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 smtClean="0"/>
              <a:t>элективных дисциплин (модулей) в объеме не менее 328 академических часов. Указанные академические часы являются обязательными для освоения и в зачетные единицы не переводятся.</a:t>
            </a:r>
          </a:p>
          <a:p>
            <a:pPr>
              <a:spcBef>
                <a:spcPts val="0"/>
              </a:spcBef>
            </a:pPr>
            <a:r>
              <a:rPr lang="ru-RU" b="1" dirty="0" smtClean="0"/>
              <a:t>«Положение о порядке организации учебного процесса по физической культуре»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 </a:t>
            </a:r>
            <a:r>
              <a:rPr lang="ru-RU" dirty="0"/>
              <a:t>72  часа </a:t>
            </a:r>
            <a:r>
              <a:rPr lang="ru-RU" dirty="0" smtClean="0"/>
              <a:t>в базовой части ООП распределяются между следующими видами </a:t>
            </a:r>
            <a:r>
              <a:rPr lang="ru-RU" dirty="0"/>
              <a:t>учебных занятий: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-  Лекционный  курс - </a:t>
            </a:r>
            <a:r>
              <a:rPr lang="ru-RU" dirty="0" smtClean="0"/>
              <a:t>20  </a:t>
            </a:r>
            <a:r>
              <a:rPr lang="ru-RU" dirty="0"/>
              <a:t>часов  (1 </a:t>
            </a:r>
            <a:r>
              <a:rPr lang="ru-RU" dirty="0" smtClean="0"/>
              <a:t>и 6 семестр</a:t>
            </a:r>
            <a:r>
              <a:rPr lang="ru-RU" dirty="0"/>
              <a:t>).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-  Методико-практические занятия - 16 </a:t>
            </a:r>
            <a:r>
              <a:rPr lang="ru-RU" dirty="0"/>
              <a:t>часов (групповые занятия в </a:t>
            </a:r>
            <a:r>
              <a:rPr lang="ru-RU" dirty="0" smtClean="0"/>
              <a:t>1 </a:t>
            </a:r>
            <a:r>
              <a:rPr lang="ru-RU" dirty="0"/>
              <a:t>и </a:t>
            </a:r>
            <a:r>
              <a:rPr lang="ru-RU" dirty="0" smtClean="0"/>
              <a:t>6  семестрах</a:t>
            </a:r>
            <a:r>
              <a:rPr lang="ru-RU" dirty="0"/>
              <a:t>).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-  Самостоятельная работа  обучающихся -  36  часов  (распределяется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равными  частями  (по  18  часов)  в  1  и  6  семестрах). </a:t>
            </a:r>
          </a:p>
        </p:txBody>
      </p:sp>
    </p:spTree>
    <p:extLst>
      <p:ext uri="{BB962C8B-B14F-4D97-AF65-F5344CB8AC3E}">
        <p14:creationId xmlns:p14="http://schemas.microsoft.com/office/powerpoint/2010/main" val="2468417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Требования к 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67554"/>
            <a:ext cx="9370816" cy="5081798"/>
          </a:xfrm>
        </p:spPr>
        <p:txBody>
          <a:bodyPr>
            <a:normAutofit/>
          </a:bodyPr>
          <a:lstStyle/>
          <a:p>
            <a:r>
              <a:rPr lang="ru-RU" sz="2400" dirty="0"/>
              <a:t>Наименование </a:t>
            </a:r>
            <a:r>
              <a:rPr lang="ru-RU" sz="2400" dirty="0" smtClean="0"/>
              <a:t>ООП по УП должно </a:t>
            </a:r>
            <a:r>
              <a:rPr lang="ru-RU" sz="2400" dirty="0"/>
              <a:t>строго соответствовать направлению подготовки и наименованию в официально опубликованном университетом перечне образовательных </a:t>
            </a:r>
            <a:r>
              <a:rPr lang="ru-RU" sz="2400" dirty="0" smtClean="0"/>
              <a:t>программ.</a:t>
            </a:r>
          </a:p>
          <a:p>
            <a:r>
              <a:rPr lang="ru-RU" sz="2400" dirty="0" smtClean="0"/>
              <a:t>Все компетенции ООП должны быть реализованы в изучении дисциплин базовой части УП (циклов Б1, Б2, Б3, М1,М2 по ФГОС ВПО, блока </a:t>
            </a:r>
            <a:r>
              <a:rPr lang="ru-RU" sz="2400" dirty="0"/>
              <a:t>Б.1 </a:t>
            </a:r>
            <a:r>
              <a:rPr lang="ru-RU" sz="2400" dirty="0" smtClean="0"/>
              <a:t>по </a:t>
            </a:r>
            <a:r>
              <a:rPr lang="ru-RU" sz="2400" dirty="0"/>
              <a:t>ФГОС </a:t>
            </a:r>
            <a:r>
              <a:rPr lang="ru-RU" sz="2400" dirty="0" smtClean="0"/>
              <a:t>ВО).</a:t>
            </a:r>
            <a:endParaRPr lang="ru-RU" sz="2400" dirty="0"/>
          </a:p>
          <a:p>
            <a:r>
              <a:rPr lang="ru-RU" sz="2400" dirty="0" smtClean="0"/>
              <a:t>Наличие </a:t>
            </a:r>
            <a:r>
              <a:rPr lang="ru-RU" sz="2400" dirty="0"/>
              <a:t>альтернативной дисциплины для каждой дисциплины по выбору в УП обязательно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Удельный </a:t>
            </a:r>
            <a:r>
              <a:rPr lang="ru-RU" sz="2400" dirty="0"/>
              <a:t>вес дисциплин по выбору обучающихся должен составлять не менее 30% вариативной части УП. </a:t>
            </a:r>
          </a:p>
        </p:txBody>
      </p:sp>
    </p:spTree>
    <p:extLst>
      <p:ext uri="{BB962C8B-B14F-4D97-AF65-F5344CB8AC3E}">
        <p14:creationId xmlns:p14="http://schemas.microsoft.com/office/powerpoint/2010/main" val="187807877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761</TotalTime>
  <Words>2142</Words>
  <Application>Microsoft Office PowerPoint</Application>
  <PresentationFormat>Широкоэкранный</PresentationFormat>
  <Paragraphs>375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Arial Cyr</vt:lpstr>
      <vt:lpstr>Calibri</vt:lpstr>
      <vt:lpstr>Century Gothic</vt:lpstr>
      <vt:lpstr>Times New Roman</vt:lpstr>
      <vt:lpstr>Wingdings</vt:lpstr>
      <vt:lpstr>Wingdings 3</vt:lpstr>
      <vt:lpstr>Легкий дым</vt:lpstr>
      <vt:lpstr>Планирование  учебного процесса  и его особенности  на современном этапе</vt:lpstr>
      <vt:lpstr>Планирование учебного процесса и его особенности на современном этапе развития университета</vt:lpstr>
      <vt:lpstr>Уровни и стадии планирования  учебного процесса в НИ ТГУ </vt:lpstr>
      <vt:lpstr>(Базисный) учебный план (приложение 2 к основной образовательной программе)</vt:lpstr>
      <vt:lpstr>Разработка УП</vt:lpstr>
      <vt:lpstr>Требования к УП</vt:lpstr>
      <vt:lpstr>Трудоемкость ООП и ее частей</vt:lpstr>
      <vt:lpstr>ФИЗИЧЕСКАЯ КУЛЬТУРА</vt:lpstr>
      <vt:lpstr>Требования к УП</vt:lpstr>
      <vt:lpstr>Контактная работа обучающихся с преподавателем (аудиторная нагрузка)</vt:lpstr>
      <vt:lpstr>Требования к УП</vt:lpstr>
      <vt:lpstr>Календарный график и РУП</vt:lpstr>
      <vt:lpstr>УПП: последовательность дисциплин</vt:lpstr>
      <vt:lpstr>Трудоёмкость и оформление УПП</vt:lpstr>
      <vt:lpstr>Контактная работа  в УПП</vt:lpstr>
      <vt:lpstr>Индивидуальные планы обучающихся:  сущность и предназначение</vt:lpstr>
      <vt:lpstr>Индивидуальные планы обучающихся: кому и для чего?</vt:lpstr>
      <vt:lpstr>Индивидуальные планы обучающихся:  порядок принятия решения</vt:lpstr>
      <vt:lpstr>Индивидуальные планы обучающихся:  системные требования</vt:lpstr>
      <vt:lpstr>Индивидуальные планы обучающихся: оформление по шаблону</vt:lpstr>
      <vt:lpstr>Ускоренное обучение по ИУП: основания реализации и отказа</vt:lpstr>
      <vt:lpstr>Ускоренное обучение по ИУП: </vt:lpstr>
      <vt:lpstr>Регламент работы с ИУП обучающихся: «2.5. В состав ИУП вместо элективных и факультативных курсов вариативной части УП по желанию обучающегося могут быть включены дисциплины (модули), реализуемые в рамках иных ООП данного факультета (института), а также в порядке, определенном локальными нормативными актами НИ ТГУ».  </vt:lpstr>
      <vt:lpstr>Проблема: Интеграция кампусных курсов в УП</vt:lpstr>
      <vt:lpstr>Благодарим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 учебного процесса  и его особенности  на современном этапе</dc:title>
  <dc:creator>Сергей</dc:creator>
  <cp:lastModifiedBy>Сергей</cp:lastModifiedBy>
  <cp:revision>51</cp:revision>
  <dcterms:created xsi:type="dcterms:W3CDTF">2015-09-27T09:23:31Z</dcterms:created>
  <dcterms:modified xsi:type="dcterms:W3CDTF">2015-10-21T20:37:28Z</dcterms:modified>
</cp:coreProperties>
</file>