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77" r:id="rId22"/>
    <p:sldId id="278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D8C04-CDB2-47C5-AEEA-E6770999F5BE}" type="slidenum">
              <a:rPr lang="es-ES">
                <a:solidFill>
                  <a:prstClr val="black"/>
                </a:solidFill>
              </a:rPr>
              <a:pPr/>
              <a:t>‹#›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4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943AB-43C6-402D-9D09-F6FE7D05E9DA}" type="slidenum">
              <a:rPr lang="es-ES">
                <a:solidFill>
                  <a:prstClr val="black"/>
                </a:solidFill>
              </a:rPr>
              <a:pPr/>
              <a:t>‹#›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74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A9102-947F-4F26-8E2A-58F157FEC1E1}" type="slidenum">
              <a:rPr lang="es-ES">
                <a:solidFill>
                  <a:prstClr val="black"/>
                </a:solidFill>
              </a:rPr>
              <a:pPr/>
              <a:t>‹#›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73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0664E-7D14-479A-AE4E-B9F3502BE47C}" type="slidenum">
              <a:rPr lang="es-ES">
                <a:solidFill>
                  <a:prstClr val="black"/>
                </a:solidFill>
              </a:rPr>
              <a:pPr/>
              <a:t>‹#›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86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340E0-7B4A-4949-A0B5-B442AAAE5AF0}" type="slidenum">
              <a:rPr lang="es-ES">
                <a:solidFill>
                  <a:prstClr val="black"/>
                </a:solidFill>
              </a:rPr>
              <a:pPr/>
              <a:t>‹#›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6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06E10-694B-4E3E-98BC-3C7F748B77E9}" type="slidenum">
              <a:rPr lang="es-ES">
                <a:solidFill>
                  <a:prstClr val="black"/>
                </a:solidFill>
              </a:rPr>
              <a:pPr/>
              <a:t>‹#›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8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E83D6-D6BF-4B65-A967-A74743A76C4A}" type="slidenum">
              <a:rPr lang="es-ES">
                <a:solidFill>
                  <a:prstClr val="black"/>
                </a:solidFill>
              </a:rPr>
              <a:pPr/>
              <a:t>‹#›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B7B5F-89CE-45D6-B287-892445A712B2}" type="slidenum">
              <a:rPr lang="es-ES">
                <a:solidFill>
                  <a:prstClr val="black"/>
                </a:solidFill>
              </a:rPr>
              <a:pPr/>
              <a:t>‹#›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6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61A62-D4B0-4BF4-8E19-91C3BDCB1EC3}" type="slidenum">
              <a:rPr lang="es-ES">
                <a:solidFill>
                  <a:prstClr val="black"/>
                </a:solidFill>
              </a:rPr>
              <a:pPr/>
              <a:t>‹#›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43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745D6-FD96-4A8E-8B83-E3E6699FED08}" type="slidenum">
              <a:rPr lang="es-ES">
                <a:solidFill>
                  <a:prstClr val="black"/>
                </a:solidFill>
              </a:rPr>
              <a:pPr/>
              <a:t>‹#›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1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9B5B3-A05F-4336-BB2B-4D4E0C78FB86}" type="slidenum">
              <a:rPr lang="es-ES">
                <a:solidFill>
                  <a:prstClr val="black"/>
                </a:solidFill>
              </a:rPr>
              <a:pPr/>
              <a:t>‹#›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91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CF3CCE-D29F-49F8-A4E6-D82D51B54EA0}" type="slidenum">
              <a:rPr lang="es-E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53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14282" y="285728"/>
            <a:ext cx="5653862" cy="4295400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Педагогические основы решения задач по физике. Основные формы работы. Алгоритм решения задач.</a:t>
            </a:r>
            <a:endParaRPr lang="es-E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2000232" y="5214950"/>
            <a:ext cx="7143767" cy="12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white"/>
                </a:solidFill>
              </a:rPr>
              <a:t>Старший преподаватель физического факультета ТГУ, директор ФМШ ТГУ,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white"/>
                </a:solidFill>
              </a:rPr>
              <a:t>председатель предметной комиссии по физике ГЭК ЕГЭ ТО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n w="900" cmpd="sng">
                  <a:solidFill>
                    <a:srgbClr val="6076B4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6076B4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6076B4">
                      <a:satMod val="190000"/>
                      <a:tint val="100000"/>
                      <a:alpha val="74000"/>
                    </a:srgbClr>
                  </a:innerShdw>
                </a:effectLst>
              </a:rPr>
              <a:t>Павел Анатольевич Назаров</a:t>
            </a:r>
            <a:endParaRPr lang="es-ES" sz="2000" b="1" dirty="0">
              <a:ln w="900" cmpd="sng">
                <a:solidFill>
                  <a:srgbClr val="6076B4">
                    <a:satMod val="190000"/>
                    <a:alpha val="55000"/>
                  </a:srgbClr>
                </a:solidFill>
                <a:prstDash val="solid"/>
              </a:ln>
              <a:solidFill>
                <a:srgbClr val="6076B4">
                  <a:satMod val="200000"/>
                  <a:tint val="3000"/>
                </a:srgbClr>
              </a:solidFill>
              <a:effectLst>
                <a:innerShdw blurRad="101600" dist="76200" dir="5400000">
                  <a:srgbClr val="6076B4">
                    <a:satMod val="190000"/>
                    <a:tint val="100000"/>
                    <a:alpha val="74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29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sz="2800" dirty="0"/>
              <a:t>Творческие задачи в свою очередь могут быть качественными, расчетными или экспериментальными.</a:t>
            </a:r>
          </a:p>
          <a:p>
            <a:r>
              <a:rPr lang="ru-RU" sz="2800" dirty="0"/>
              <a:t>По характеру и методу исследования различают задачи качественные и количественные. Качественными называют задачи, при решении которых устанавливают только качественную зависимость между физическими величинами.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59914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sz="2800" dirty="0"/>
              <a:t>Количественными называют такие задачи, при решении которых устанавливают количественную зависимость между искомыми величинами и ответ в таких задачах не может быть получен без вычислений. В итоге ответ получают в виде формулы или определенного числа.</a:t>
            </a:r>
          </a:p>
          <a:p>
            <a:pPr hangingPunct="0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8910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sz="2800" dirty="0"/>
              <a:t>По способу решения задачи подразделяют: устные, экспериментальные, вычислительные и графические. Такое деление условно, т.к. при решении большинства задач применяют сразу несколько способов. Например, при решении экспериментальных задач, необходимы не только устные рассуждения, а также вычисления и работа с графиками.</a:t>
            </a:r>
          </a:p>
          <a:p>
            <a:pPr hangingPunct="0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57377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sz="2800" dirty="0"/>
              <a:t>Экспериментальными называют такие задачи, в которых с той или иной целью используется эксперимент. В процессе решения экспериментальных задач у учеников развивается наблюдательность, и улучшаются навыки работы с приборами.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02686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sz="2800" dirty="0"/>
              <a:t>Графическими называют задачи, для решения которых используются графики. Такие задачи позволяют более наглядно и понятно выражать функциональные зависимости между различными величинами, характеризующими процессы, происходящие в окружающей нас природе и технике.</a:t>
            </a:r>
          </a:p>
          <a:p>
            <a:pPr hangingPunct="0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54048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Методика решения физической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Методика решения физической задачи зависит от многих условий, например, таких как: содержание задачи, подготовка учащихся, поставленных пред ними целей и т.д. Тем не менее, для большинства физических задач существует ряд общих положений, которые следует иметь в виду при их решении.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135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этапы решения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ru-RU" sz="2800" dirty="0"/>
              <a:t>Чтение условия и выяснение смысла терминов и выражений.</a:t>
            </a:r>
          </a:p>
          <a:p>
            <a:pPr lvl="0" hangingPunct="0"/>
            <a:r>
              <a:rPr lang="ru-RU" sz="2800" dirty="0"/>
              <a:t>Краткая запись условия и выполнение соответствующего к нему рисунка.</a:t>
            </a:r>
          </a:p>
          <a:p>
            <a:pPr lvl="0" hangingPunct="0"/>
            <a:r>
              <a:rPr lang="ru-RU" sz="2800" dirty="0"/>
              <a:t>Анализ содержания задачи с целью выяснения ее физической сущности и отчетливого представления рассматриваемого в условии физического явления или состояния тел, восстановление в памяти понятий и законов, которые понадобятся для решения.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123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этапы решения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ru-RU" sz="3000" dirty="0"/>
              <a:t>Составление плана решения, дополнение условия физическими константами и табличными данными, анализ графических материалов.</a:t>
            </a:r>
          </a:p>
          <a:p>
            <a:pPr lvl="0" hangingPunct="0"/>
            <a:r>
              <a:rPr lang="ru-RU" sz="3000" dirty="0"/>
              <a:t>Перевод значений физических величин в единицы СИ.</a:t>
            </a:r>
          </a:p>
          <a:p>
            <a:pPr lvl="0" hangingPunct="0"/>
            <a:r>
              <a:rPr lang="ru-RU" sz="3000" dirty="0"/>
              <a:t>Нахождения закономерностей, связывающих искомые и данные физические величины, запись соответствующих формул.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331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этапы решения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ru-RU" dirty="0"/>
              <a:t>Составление и решение системы уравнений в общем виде.</a:t>
            </a:r>
          </a:p>
          <a:p>
            <a:pPr lvl="0" hangingPunct="0"/>
            <a:r>
              <a:rPr lang="ru-RU" dirty="0"/>
              <a:t>Вычисление искомой величины.</a:t>
            </a:r>
          </a:p>
          <a:p>
            <a:pPr lvl="0" hangingPunct="0"/>
            <a:r>
              <a:rPr lang="ru-RU" dirty="0"/>
              <a:t>Анализ полученного ответа.</a:t>
            </a:r>
          </a:p>
          <a:p>
            <a:pPr lvl="0" hangingPunct="0"/>
            <a:r>
              <a:rPr lang="ru-RU" dirty="0"/>
              <a:t>Рассмотрение других возможных способов решения задачи.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842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На рисунке показан ход светового луча </a:t>
            </a:r>
            <a:r>
              <a:rPr lang="ru-RU" i="1" dirty="0"/>
              <a:t>1</a:t>
            </a:r>
            <a:r>
              <a:rPr lang="ru-RU" dirty="0"/>
              <a:t> до и после линзы. Найти построением точные положения каждого фокуса линзы и ход светового луча </a:t>
            </a:r>
            <a:r>
              <a:rPr lang="ru-RU" i="1" dirty="0"/>
              <a:t>2</a:t>
            </a:r>
            <a:r>
              <a:rPr lang="ru-RU" dirty="0"/>
              <a:t>.					</a:t>
            </a:r>
            <a:r>
              <a:rPr lang="ru-RU" i="1" dirty="0" smtClean="0"/>
              <a:t>(</a:t>
            </a:r>
            <a:r>
              <a:rPr lang="ru-RU" i="1" dirty="0"/>
              <a:t>13 баллов)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684" y="3573016"/>
            <a:ext cx="295232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7830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hangingPunct="0"/>
            <a:r>
              <a:rPr lang="ru-RU" sz="4000" dirty="0"/>
              <a:t>«Человек знает физику, если он умеет решать задачи.»</a:t>
            </a:r>
          </a:p>
          <a:p>
            <a:pPr marL="0" indent="0" algn="r" hangingPunct="0">
              <a:buNone/>
            </a:pPr>
            <a:r>
              <a:rPr lang="ru-RU" sz="4000" dirty="0" err="1"/>
              <a:t>Энрико</a:t>
            </a:r>
            <a:r>
              <a:rPr lang="ru-RU" sz="4000" dirty="0"/>
              <a:t> Ферми.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273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ru-RU" dirty="0"/>
                  <a:t>Узкую цилиндрическую трубку, запаянную с одного конца, длиной </a:t>
                </a:r>
                <a14:m>
                  <m:oMath xmlns:m="http://schemas.openxmlformats.org/officeDocument/2006/math">
                    <m:r>
                      <a:rPr lang="en-US" i="1"/>
                      <m:t>𝑙</m:t>
                    </m:r>
                    <m:r>
                      <a:rPr lang="ru-RU" i="1"/>
                      <m:t> = 45 см</m:t>
                    </m:r>
                  </m:oMath>
                </a14:m>
                <a:r>
                  <a:rPr lang="ru-RU" dirty="0"/>
                  <a:t> погружают открытым концом в сосуд с ртутью на глу­бину </a:t>
                </a:r>
                <a14:m>
                  <m:oMath xmlns:m="http://schemas.openxmlformats.org/officeDocument/2006/math">
                    <m:r>
                      <a:rPr lang="ru-RU" i="1"/>
                      <m:t>𝐻</m:t>
                    </m:r>
                    <m:r>
                      <a:rPr lang="ru-RU" i="1"/>
                      <m:t> = 40 см</m:t>
                    </m:r>
                  </m:oMath>
                </a14:m>
                <a:r>
                  <a:rPr lang="ru-RU" dirty="0"/>
                  <a:t>. Атмосферное давление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𝑝</m:t>
                        </m:r>
                      </m:e>
                      <m:sub>
                        <m:r>
                          <a:rPr lang="ru-RU" i="1"/>
                          <m:t>0</m:t>
                        </m:r>
                      </m:sub>
                    </m:sSub>
                    <m:r>
                      <a:rPr lang="ru-RU" i="1"/>
                      <m:t>= 76 см рт. ст</m:t>
                    </m:r>
                  </m:oMath>
                </a14:m>
                <a:r>
                  <a:rPr lang="ru-RU" dirty="0"/>
                  <a:t>. Какова будет высота столбика ртути в трубке? Плотность ртути </a:t>
                </a:r>
                <a14:m>
                  <m:oMath xmlns:m="http://schemas.openxmlformats.org/officeDocument/2006/math">
                    <m:r>
                      <a:rPr lang="ru-RU" i="1"/>
                      <m:t>13,6∙</m:t>
                    </m:r>
                    <m:sSup>
                      <m:sSupPr>
                        <m:ctrlPr>
                          <a:rPr lang="ru-RU" i="1"/>
                        </m:ctrlPr>
                      </m:sSupPr>
                      <m:e>
                        <m:r>
                          <a:rPr lang="ru-RU" i="1"/>
                          <m:t>10</m:t>
                        </m:r>
                      </m:e>
                      <m:sup>
                        <m:r>
                          <a:rPr lang="ru-RU" i="1"/>
                          <m:t>3</m:t>
                        </m:r>
                      </m:sup>
                    </m:sSup>
                    <m:r>
                      <a:rPr lang="ru-RU" i="1"/>
                      <m:t> </m:t>
                    </m:r>
                    <m:f>
                      <m:fPr>
                        <m:type m:val="lin"/>
                        <m:ctrlPr>
                          <a:rPr lang="ru-RU" i="1"/>
                        </m:ctrlPr>
                      </m:fPr>
                      <m:num>
                        <m:r>
                          <a:rPr lang="ru-RU" i="1"/>
                          <m:t>кг</m:t>
                        </m:r>
                      </m:num>
                      <m:den>
                        <m:sSup>
                          <m:sSupPr>
                            <m:ctrlPr>
                              <a:rPr lang="ru-RU" i="1"/>
                            </m:ctrlPr>
                          </m:sSupPr>
                          <m:e>
                            <m:r>
                              <a:rPr lang="ru-RU" i="1"/>
                              <m:t>м</m:t>
                            </m:r>
                          </m:e>
                          <m:sup>
                            <m:r>
                              <a:rPr lang="ru-RU" i="1"/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dirty="0"/>
                  <a:t>.</a:t>
                </a:r>
              </a:p>
              <a:p>
                <a:pPr marL="3657600" lvl="8" indent="0">
                  <a:buNone/>
                </a:pPr>
                <a:r>
                  <a:rPr lang="ru-RU" i="1" dirty="0"/>
                  <a:t>(15 баллов)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889" b="-8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0265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sz="3000" dirty="0"/>
                  <a:t>В плоский конденсатор длиной </a:t>
                </a:r>
                <a14:m>
                  <m:oMath xmlns:m="http://schemas.openxmlformats.org/officeDocument/2006/math">
                    <m:r>
                      <a:rPr lang="ru-RU" sz="3000" i="1"/>
                      <m:t>𝑙</m:t>
                    </m:r>
                    <m:r>
                      <a:rPr lang="ru-RU" sz="3000" i="1"/>
                      <m:t> = 5 см</m:t>
                    </m:r>
                  </m:oMath>
                </a14:m>
                <a:r>
                  <a:rPr lang="ru-RU" sz="3000" dirty="0"/>
                  <a:t> влетает электрон под углом </a:t>
                </a:r>
                <a14:m>
                  <m:oMath xmlns:m="http://schemas.openxmlformats.org/officeDocument/2006/math">
                    <m:r>
                      <a:rPr lang="ru-RU" sz="3000" i="1"/>
                      <m:t>𝛼</m:t>
                    </m:r>
                    <m:r>
                      <a:rPr lang="ru-RU" sz="3000" i="1"/>
                      <m:t> = 15°</m:t>
                    </m:r>
                  </m:oMath>
                </a14:m>
                <a:r>
                  <a:rPr lang="ru-RU" sz="3000" dirty="0"/>
                  <a:t> к пластинам. Электрон обладает энергией </a:t>
                </a:r>
                <a14:m>
                  <m:oMath xmlns:m="http://schemas.openxmlformats.org/officeDocument/2006/math">
                    <m:r>
                      <a:rPr lang="en-US" sz="3000" i="1"/>
                      <m:t>𝑊</m:t>
                    </m:r>
                    <m:r>
                      <a:rPr lang="ru-RU" sz="3000" i="1"/>
                      <m:t> = 1500 эВ.</m:t>
                    </m:r>
                  </m:oMath>
                </a14:m>
                <a:r>
                  <a:rPr lang="ru-RU" sz="3000" dirty="0"/>
                  <a:t> Расстояние между пластинами конденсатора </a:t>
                </a:r>
                <a14:m>
                  <m:oMath xmlns:m="http://schemas.openxmlformats.org/officeDocument/2006/math">
                    <m:r>
                      <a:rPr lang="en-US" sz="3000" i="1"/>
                      <m:t>𝑑</m:t>
                    </m:r>
                    <m:r>
                      <a:rPr lang="ru-RU" sz="3000" i="1"/>
                      <m:t>= 1 см</m:t>
                    </m:r>
                  </m:oMath>
                </a14:m>
                <a:r>
                  <a:rPr lang="ru-RU" sz="3000" dirty="0"/>
                  <a:t>. Определить раз­ность потенциалов между пластинами конденсатора, при которой элек­трон на выходе из него будет двигаться параллельно пластинам. Заряд электрона </a:t>
                </a:r>
                <a14:m>
                  <m:oMath xmlns:m="http://schemas.openxmlformats.org/officeDocument/2006/math">
                    <m:r>
                      <a:rPr lang="ru-RU" sz="3000" i="1"/>
                      <m:t>𝑞</m:t>
                    </m:r>
                    <m:r>
                      <a:rPr lang="ru-RU" sz="3000" i="1"/>
                      <m:t>=1,6∙</m:t>
                    </m:r>
                    <m:sSup>
                      <m:sSupPr>
                        <m:ctrlPr>
                          <a:rPr lang="ru-RU" sz="3000" i="1"/>
                        </m:ctrlPr>
                      </m:sSupPr>
                      <m:e>
                        <m:r>
                          <a:rPr lang="ru-RU" sz="3000" i="1"/>
                          <m:t>10</m:t>
                        </m:r>
                      </m:e>
                      <m:sup>
                        <m:r>
                          <a:rPr lang="ru-RU" sz="3000" i="1"/>
                          <m:t>−19</m:t>
                        </m:r>
                      </m:sup>
                    </m:sSup>
                    <m:r>
                      <a:rPr lang="ru-RU" sz="3000" i="1"/>
                      <m:t> Кл</m:t>
                    </m:r>
                  </m:oMath>
                </a14:m>
                <a:r>
                  <a:rPr lang="ru-RU" sz="3000" dirty="0"/>
                  <a:t>.							</a:t>
                </a:r>
                <a:r>
                  <a:rPr lang="ru-RU" sz="3000" i="1" dirty="0"/>
                  <a:t>(15 баллов)</a:t>
                </a:r>
                <a:endParaRPr lang="ru-RU" sz="3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752" r="-593" b="-181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9460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600200"/>
                <a:ext cx="6624736" cy="4525963"/>
              </a:xfrm>
            </p:spPr>
            <p:txBody>
              <a:bodyPr/>
              <a:lstStyle/>
              <a:p>
                <a:pPr lvl="0"/>
                <a:r>
                  <a:rPr lang="ru-RU" sz="2400" dirty="0"/>
                  <a:t>Гибкая однородная цепь длиной </a:t>
                </a:r>
                <a14:m>
                  <m:oMath xmlns:m="http://schemas.openxmlformats.org/officeDocument/2006/math">
                    <m:r>
                      <a:rPr lang="en-US" sz="2400" i="1"/>
                      <m:t>𝐿</m:t>
                    </m:r>
                  </m:oMath>
                </a14:m>
                <a:r>
                  <a:rPr lang="en-US" sz="2400" i="1" dirty="0"/>
                  <a:t> </a:t>
                </a:r>
                <a:r>
                  <a:rPr lang="ru-RU" sz="2400" dirty="0"/>
                  <a:t>может двигаться по же­лобу, имеющему в сечении форму равнобедренного треугольника с углом </a:t>
                </a:r>
                <a14:m>
                  <m:oMath xmlns:m="http://schemas.openxmlformats.org/officeDocument/2006/math">
                    <m:r>
                      <a:rPr lang="ru-RU" sz="2400" i="1"/>
                      <m:t>2</m:t>
                    </m:r>
                  </m:oMath>
                </a14:m>
                <a:r>
                  <a:rPr lang="ru-RU" sz="2400" i="1" dirty="0">
                    <a:sym typeface="Symbol"/>
                  </a:rPr>
                  <a:t></a:t>
                </a:r>
                <a:r>
                  <a:rPr lang="ru-RU" sz="2400" dirty="0"/>
                  <a:t> при вершине и расположенному в вертикальной плоскости. Трение отсутствует, предполагается, что цепь прилегает к желобу. Найти наименьшую начальную скорость цепи, необходимую для преодо­ления такой горки. В начальный момент времени расстояние между горизонтальными прямыми, проходящими через центр тяжести цепи и вершину же­лоба, равно </a:t>
                </a:r>
                <a14:m>
                  <m:oMath xmlns:m="http://schemas.openxmlformats.org/officeDocument/2006/math">
                    <m:r>
                      <a:rPr lang="ru-RU" sz="2400" i="1"/>
                      <m:t>𝐻</m:t>
                    </m:r>
                  </m:oMath>
                </a14:m>
                <a:r>
                  <a:rPr lang="ru-RU" sz="2400" i="1" dirty="0"/>
                  <a:t> </a:t>
                </a:r>
                <a:r>
                  <a:rPr lang="ru-RU" sz="2400" dirty="0"/>
                  <a:t>(рис.).		</a:t>
                </a:r>
                <a:r>
                  <a:rPr lang="ru-RU" sz="2400" i="1" dirty="0"/>
                  <a:t>(20 баллов)</a:t>
                </a:r>
                <a:endParaRPr lang="ru-RU" sz="2400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600200"/>
                <a:ext cx="6624736" cy="4525963"/>
              </a:xfrm>
              <a:blipFill rotWithShape="1">
                <a:blip r:embed="rId2"/>
                <a:stretch>
                  <a:fillRect l="-1196" t="-943" r="-1840" b="-183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957" y="1873832"/>
            <a:ext cx="2391539" cy="313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000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00" cy="4525963"/>
          </a:xfrm>
        </p:spPr>
        <p:txBody>
          <a:bodyPr/>
          <a:lstStyle/>
          <a:p>
            <a:pPr lvl="0"/>
            <a:r>
              <a:rPr lang="ru-RU" dirty="0"/>
              <a:t>Внутри конической поверхности, движущейся с ускорением , вращается шарик по окружности радиусом . Определить период движения шарика по окружности. Угол при вершине конуса  .</a:t>
            </a: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858" y="1844824"/>
            <a:ext cx="266662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217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/>
          <a:lstStyle/>
          <a:p>
            <a:pPr lvl="0"/>
            <a:r>
              <a:rPr lang="ru-RU" dirty="0"/>
              <a:t>На гвозде, вбитом в стену, висит обруч. Обруч отклонили на угол </a:t>
            </a:r>
            <a:r>
              <a:rPr lang="ru-RU" dirty="0" smtClean="0">
                <a:sym typeface="Symbol"/>
              </a:rPr>
              <a:t></a:t>
            </a:r>
            <a:r>
              <a:rPr lang="ru-RU" dirty="0" smtClean="0"/>
              <a:t> </a:t>
            </a:r>
            <a:r>
              <a:rPr lang="ru-RU" dirty="0"/>
              <a:t>и вбили еще один гвоздь в точке </a:t>
            </a:r>
            <a:r>
              <a:rPr lang="en-US" i="1" dirty="0" smtClean="0"/>
              <a:t>B</a:t>
            </a:r>
            <a:r>
              <a:rPr lang="ru-RU" dirty="0" smtClean="0"/>
              <a:t>, </a:t>
            </a:r>
            <a:r>
              <a:rPr lang="ru-RU" dirty="0"/>
              <a:t>симметричной точке </a:t>
            </a:r>
            <a:r>
              <a:rPr lang="en-US" i="1" dirty="0"/>
              <a:t>A</a:t>
            </a:r>
            <a:r>
              <a:rPr lang="ru-RU" dirty="0" smtClean="0"/>
              <a:t> </a:t>
            </a:r>
            <a:r>
              <a:rPr lang="ru-RU" dirty="0"/>
              <a:t>относительно горизонтальной линии </a:t>
            </a:r>
            <a:r>
              <a:rPr lang="en-US" i="1" dirty="0" smtClean="0"/>
              <a:t>OC</a:t>
            </a:r>
            <a:r>
              <a:rPr lang="ru-RU" dirty="0" smtClean="0"/>
              <a:t>. </a:t>
            </a:r>
            <a:r>
              <a:rPr lang="ru-RU" dirty="0"/>
              <a:t>Определите силу давления на гвоздь в точке </a:t>
            </a:r>
            <a:r>
              <a:rPr lang="en-US" i="1" dirty="0" smtClean="0"/>
              <a:t>B</a:t>
            </a:r>
            <a:r>
              <a:rPr lang="ru-RU" dirty="0" smtClean="0"/>
              <a:t>. </a:t>
            </a:r>
            <a:r>
              <a:rPr lang="ru-RU" dirty="0"/>
              <a:t>Масса обруча </a:t>
            </a:r>
            <a:r>
              <a:rPr lang="en-US" i="1" dirty="0" smtClean="0"/>
              <a:t>m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60221"/>
            <a:ext cx="2832945" cy="2528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725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/>
          <a:lstStyle/>
          <a:p>
            <a:pPr marL="342900" lvl="3" indent="-342900">
              <a:buFontTx/>
              <a:buChar char="•"/>
            </a:pPr>
            <a:r>
              <a:rPr lang="ru-RU" sz="2400" dirty="0"/>
              <a:t>На тонком обруче укреплены две бусинки массой </a:t>
            </a:r>
            <a:r>
              <a:rPr lang="en-US" sz="2400" i="1" dirty="0" smtClean="0"/>
              <a:t>m</a:t>
            </a:r>
            <a:r>
              <a:rPr lang="ru-RU" sz="2400" dirty="0" smtClean="0"/>
              <a:t> </a:t>
            </a:r>
            <a:r>
              <a:rPr lang="ru-RU" sz="2400" dirty="0"/>
              <a:t>каждая. Обруч катится без проскальзывания со скоростью </a:t>
            </a:r>
            <a:r>
              <a:rPr lang="ru-RU" sz="2400" dirty="0" smtClean="0">
                <a:sym typeface="Symbol"/>
              </a:rPr>
              <a:t></a:t>
            </a:r>
            <a:r>
              <a:rPr lang="ru-RU" sz="2400" dirty="0" smtClean="0"/>
              <a:t> </a:t>
            </a:r>
            <a:r>
              <a:rPr lang="ru-RU" sz="2400" dirty="0"/>
              <a:t>по горизонтальной поверхности. Найти кинетическую энергию каждой бусинки, в тот момент времени, когда диаметр, соединяющий бусинки, составляет угол </a:t>
            </a:r>
            <a:r>
              <a:rPr lang="ru-RU" sz="2400" dirty="0" smtClean="0">
                <a:sym typeface="Symbol"/>
              </a:rPr>
              <a:t></a:t>
            </a:r>
            <a:r>
              <a:rPr lang="ru-RU" sz="2400" dirty="0" smtClean="0"/>
              <a:t> </a:t>
            </a:r>
            <a:r>
              <a:rPr lang="ru-RU" sz="2400" dirty="0"/>
              <a:t>с вертикалью.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868" y="2625550"/>
            <a:ext cx="2454556" cy="2531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22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 физической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Физической задачей в учебной практике обычно называют небольшую проблему, которая в общем случае решается с помощью логических умозаключений, математических действий и эксперимента на основе законов и методов физики.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6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задач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hangingPunct="0"/>
                <a:r>
                  <a:rPr lang="ru-RU" dirty="0"/>
                  <a:t>Выделяют задачи с абстрактным и конкретным </a:t>
                </a:r>
                <a:r>
                  <a:rPr lang="ru-RU" dirty="0" smtClean="0"/>
                  <a:t>содержанием. Примером </a:t>
                </a:r>
                <a:r>
                  <a:rPr lang="ru-RU" dirty="0"/>
                  <a:t>задачи с абстрактным содержанием может послужить следующая задача:</a:t>
                </a:r>
              </a:p>
              <a:p>
                <a:pPr hangingPunct="0"/>
                <a:r>
                  <a:rPr lang="ru-RU" i="1" dirty="0"/>
                  <a:t>Камень бросают горизонтально с горы, уклон которой равен </a:t>
                </a:r>
                <a14:m>
                  <m:oMath xmlns:m="http://schemas.openxmlformats.org/officeDocument/2006/math">
                    <m:r>
                      <a:rPr lang="ru-RU" i="1"/>
                      <m:t>𝛼</m:t>
                    </m:r>
                  </m:oMath>
                </a14:m>
                <a:r>
                  <a:rPr lang="ru-RU" i="1" dirty="0"/>
                  <a:t>. Определите, с какой скоростью </a:t>
                </a:r>
                <a14:m>
                  <m:oMath xmlns:m="http://schemas.openxmlformats.org/officeDocument/2006/math">
                    <m:r>
                      <a:rPr lang="ru-RU" i="1"/>
                      <m:t>𝜐</m:t>
                    </m:r>
                  </m:oMath>
                </a14:m>
                <a:r>
                  <a:rPr lang="ru-RU" i="1" dirty="0"/>
                  <a:t> был брошен камень, если он упал на склон на расстоянии </a:t>
                </a:r>
                <a14:m>
                  <m:oMath xmlns:m="http://schemas.openxmlformats.org/officeDocument/2006/math">
                    <m:r>
                      <a:rPr lang="ru-RU" i="1"/>
                      <m:t>𝐿</m:t>
                    </m:r>
                  </m:oMath>
                </a14:m>
                <a:r>
                  <a:rPr lang="ru-RU" i="1" dirty="0"/>
                  <a:t> от точки броска.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667" b="-5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457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Задачи, которые содержат материал о технике, промышленном и сельскохозяйственном производстве, транспорте и связи, называют задачами с политехническим содержанием.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140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641379"/>
          </a:xfrm>
        </p:spPr>
        <p:txBody>
          <a:bodyPr/>
          <a:lstStyle/>
          <a:p>
            <a:pPr hangingPunct="0"/>
            <a:r>
              <a:rPr lang="ru-RU" sz="3100" dirty="0"/>
              <a:t>Существуют задачи, которые содержат сведения исторического характера: данные о классических физических опытах, открытиях, изобретениях или даже об исторических легендах. </a:t>
            </a:r>
            <a:r>
              <a:rPr lang="ru-RU" sz="3100" i="1" dirty="0" smtClean="0"/>
              <a:t>Знаменитый </a:t>
            </a:r>
            <a:r>
              <a:rPr lang="ru-RU" sz="3100" i="1" dirty="0"/>
              <a:t>древнегреческий ученый Аристотель взвешивал кожаный мешок без воздуха и с воздухом. Обнаружив одинаковый вес, Аристотель сделал вывод, что воздух невесом. Докажите, что вывод Аристотеля неверен. 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547588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задач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8712968" cy="4525963"/>
              </a:xfrm>
            </p:spPr>
            <p:txBody>
              <a:bodyPr/>
              <a:lstStyle/>
              <a:p>
                <a:pPr hangingPunct="0">
                  <a:spcBef>
                    <a:spcPts val="600"/>
                  </a:spcBef>
                </a:pPr>
                <a:r>
                  <a:rPr lang="ru-RU" sz="2800" dirty="0"/>
                  <a:t>Так же широкое распространение получили занимательные задачи. Их отличительной чертой является использование необычных парадоксальных или занимательных фактов и явлений. </a:t>
                </a:r>
              </a:p>
              <a:p>
                <a:pPr hangingPunct="0"/>
                <a:r>
                  <a:rPr lang="ru-RU" sz="2800" i="1" dirty="0"/>
                  <a:t>«Самый дешевый способ путешествовать» - подняться на воздушном шаре и подождать, пока Земля повернется. Поскольку линейная скорость точек на экваторе около </a:t>
                </a:r>
                <a14:m>
                  <m:oMath xmlns:m="http://schemas.openxmlformats.org/officeDocument/2006/math">
                    <m:r>
                      <a:rPr lang="ru-RU" sz="2800" i="1"/>
                      <m:t>465 </m:t>
                    </m:r>
                    <m:f>
                      <m:fPr>
                        <m:type m:val="lin"/>
                        <m:ctrlPr>
                          <a:rPr lang="ru-RU" sz="2800" i="1"/>
                        </m:ctrlPr>
                      </m:fPr>
                      <m:num>
                        <m:r>
                          <a:rPr lang="ru-RU" sz="2800" i="1"/>
                          <m:t>м</m:t>
                        </m:r>
                      </m:num>
                      <m:den>
                        <m:r>
                          <a:rPr lang="ru-RU" sz="2800" i="1"/>
                          <m:t>с</m:t>
                        </m:r>
                      </m:den>
                    </m:f>
                  </m:oMath>
                </a14:m>
                <a:r>
                  <a:rPr lang="ru-RU" sz="2800" i="1" dirty="0"/>
                  <a:t> и даже на широте Ленинграда – </a:t>
                </a:r>
                <a14:m>
                  <m:oMath xmlns:m="http://schemas.openxmlformats.org/officeDocument/2006/math">
                    <m:r>
                      <a:rPr lang="ru-RU" sz="2800" i="1"/>
                      <m:t>232 </m:t>
                    </m:r>
                    <m:f>
                      <m:fPr>
                        <m:type m:val="lin"/>
                        <m:ctrlPr>
                          <a:rPr lang="ru-RU" sz="2800" i="1"/>
                        </m:ctrlPr>
                      </m:fPr>
                      <m:num>
                        <m:r>
                          <a:rPr lang="ru-RU" sz="2800" i="1"/>
                          <m:t>м</m:t>
                        </m:r>
                      </m:num>
                      <m:den>
                        <m:r>
                          <a:rPr lang="ru-RU" sz="2800" i="1"/>
                          <m:t>с</m:t>
                        </m:r>
                      </m:den>
                    </m:f>
                  </m:oMath>
                </a14:m>
                <a:r>
                  <a:rPr lang="ru-RU" sz="2800" i="1" dirty="0"/>
                  <a:t>, то это видимо и «очень быстрый способ путешествовать». Осуществим ли </a:t>
                </a:r>
                <a:r>
                  <a:rPr lang="ru-RU" sz="2800" i="1" dirty="0" smtClean="0"/>
                  <a:t>он?</a:t>
                </a:r>
                <a:endParaRPr lang="ru-RU" sz="2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8712968" cy="4525963"/>
              </a:xfrm>
              <a:blipFill rotWithShape="1">
                <a:blip r:embed="rId2"/>
                <a:stretch>
                  <a:fillRect l="-1189" t="-1348" r="-1399" b="-207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3128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sz="2800" dirty="0"/>
              <a:t>Физические задачи также классифицируют по степени сложности. Задачи, несложные по содержанию, требующие простого анализа и простого вычисления, содержат одно-два действия, используют один физический закон, решают, как правило, в процессе изучения темы.</a:t>
            </a:r>
            <a:r>
              <a:rPr lang="ru-RU" sz="2800" i="1" dirty="0"/>
              <a:t> </a:t>
            </a:r>
            <a:endParaRPr lang="ru-RU" sz="2800" dirty="0"/>
          </a:p>
          <a:p>
            <a:pPr hangingPunct="0"/>
            <a:r>
              <a:rPr lang="ru-RU" sz="2800" dirty="0"/>
              <a:t>Более сложные задачи содержат уже проблемную ситуацию и элемент новизны. Таким задачам уделяют главное внимание на уроках по физике.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213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sz="2800" dirty="0"/>
              <a:t>Четкой границы между указанными типами задач нет. Постепенно усложняя условия задачи, постепенно приходят к таким, в которых, как бывает это часто в жизни, только представлена проблема и «ничего не дано». Такие задачи методисты часто называют «творческими».  </a:t>
            </a:r>
          </a:p>
          <a:p>
            <a:r>
              <a:rPr lang="ru-RU" sz="2800" i="1" dirty="0"/>
              <a:t>Придумайте прибор, с помощью которого можно показать, что давление в жидкости зависит от ее глубины.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1113149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Тема1_физика</Template>
  <TotalTime>233</TotalTime>
  <Words>1162</Words>
  <Application>Microsoft Office PowerPoint</Application>
  <PresentationFormat>Экран (4:3)</PresentationFormat>
  <Paragraphs>58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Diseño predeterminado</vt:lpstr>
      <vt:lpstr>Педагогические основы решения задач по физике. Основные формы работы. Алгоритм решения задач.</vt:lpstr>
      <vt:lpstr>Презентация PowerPoint</vt:lpstr>
      <vt:lpstr>Понятие физической задачи</vt:lpstr>
      <vt:lpstr>Классификация задач</vt:lpstr>
      <vt:lpstr>Классификация задач</vt:lpstr>
      <vt:lpstr>Классификация задач</vt:lpstr>
      <vt:lpstr>Классификация задач</vt:lpstr>
      <vt:lpstr>Классификация задач</vt:lpstr>
      <vt:lpstr>Классификация задач</vt:lpstr>
      <vt:lpstr>Классификация задач</vt:lpstr>
      <vt:lpstr>Классификация задач</vt:lpstr>
      <vt:lpstr>Классификация задач</vt:lpstr>
      <vt:lpstr>Классификация задач</vt:lpstr>
      <vt:lpstr>Классификация задач</vt:lpstr>
      <vt:lpstr>Методика решения физической задачи</vt:lpstr>
      <vt:lpstr>Возможные этапы решения задачи</vt:lpstr>
      <vt:lpstr>Возможные этапы решения задачи</vt:lpstr>
      <vt:lpstr>Возможные этапы решения 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основы решения задач по физике. Основные формы работы. Алгоритм решения задач</dc:title>
  <dc:creator>Павел Назаров</dc:creator>
  <cp:lastModifiedBy>Павел Назаров</cp:lastModifiedBy>
  <cp:revision>13</cp:revision>
  <dcterms:created xsi:type="dcterms:W3CDTF">2015-06-24T09:41:11Z</dcterms:created>
  <dcterms:modified xsi:type="dcterms:W3CDTF">2015-06-24T17:54:52Z</dcterms:modified>
</cp:coreProperties>
</file>