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5" r:id="rId3"/>
    <p:sldId id="263" r:id="rId4"/>
    <p:sldId id="257" r:id="rId5"/>
    <p:sldId id="258" r:id="rId6"/>
    <p:sldId id="259" r:id="rId7"/>
    <p:sldId id="260" r:id="rId8"/>
    <p:sldId id="261" r:id="rId9"/>
    <p:sldId id="262" r:id="rId10"/>
    <p:sldId id="264" r:id="rId11"/>
    <p:sldId id="266" r:id="rId12"/>
    <p:sldId id="267" r:id="rId13"/>
    <p:sldId id="268" r:id="rId14"/>
    <p:sldId id="269" r:id="rId15"/>
    <p:sldId id="273" r:id="rId16"/>
    <p:sldId id="270" r:id="rId17"/>
    <p:sldId id="272" r:id="rId18"/>
    <p:sldId id="274" r:id="rId19"/>
    <p:sldId id="275" r:id="rId20"/>
    <p:sldId id="279" r:id="rId21"/>
    <p:sldId id="276" r:id="rId22"/>
    <p:sldId id="277" r:id="rId23"/>
    <p:sldId id="278"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263582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26278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4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231359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5190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3519677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1937433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418227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24911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A4DFFE3-3D0E-452E-BC0C-B1A43DA6F797}" type="datetimeFigureOut">
              <a:rPr lang="ru-RU" smtClean="0"/>
              <a:t>22.10.2015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338526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A4DFFE3-3D0E-452E-BC0C-B1A43DA6F797}" type="datetimeFigureOut">
              <a:rPr lang="ru-RU" smtClean="0"/>
              <a:t>22.10.2015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348672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A4DFFE3-3D0E-452E-BC0C-B1A43DA6F797}" type="datetimeFigureOut">
              <a:rPr lang="ru-RU" smtClean="0"/>
              <a:t>22.10.2015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100022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A4DFFE3-3D0E-452E-BC0C-B1A43DA6F797}" type="datetimeFigureOut">
              <a:rPr lang="ru-RU" smtClean="0"/>
              <a:t>22.10.2015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307724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DFFE3-3D0E-452E-BC0C-B1A43DA6F797}" type="datetimeFigureOut">
              <a:rPr lang="ru-RU" smtClean="0"/>
              <a:t>22.10.2015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158096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A4DFFE3-3D0E-452E-BC0C-B1A43DA6F797}" type="datetimeFigureOut">
              <a:rPr lang="ru-RU" smtClean="0"/>
              <a:t>22.10.2015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162554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A4DFFE3-3D0E-452E-BC0C-B1A43DA6F797}" type="datetimeFigureOut">
              <a:rPr lang="ru-RU" smtClean="0"/>
              <a:t>22.10.2015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C8667B-8095-4AD7-ABD9-561AC9B6228E}" type="slidenum">
              <a:rPr lang="ru-RU" smtClean="0"/>
              <a:t>‹#›</a:t>
            </a:fld>
            <a:endParaRPr lang="ru-RU"/>
          </a:p>
        </p:txBody>
      </p:sp>
    </p:spTree>
    <p:extLst>
      <p:ext uri="{BB962C8B-B14F-4D97-AF65-F5344CB8AC3E}">
        <p14:creationId xmlns:p14="http://schemas.microsoft.com/office/powerpoint/2010/main" val="402108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4DFFE3-3D0E-452E-BC0C-B1A43DA6F797}" type="datetimeFigureOut">
              <a:rPr lang="ru-RU" smtClean="0"/>
              <a:t>22.10.2015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C8667B-8095-4AD7-ABD9-561AC9B6228E}" type="slidenum">
              <a:rPr lang="ru-RU" smtClean="0"/>
              <a:t>‹#›</a:t>
            </a:fld>
            <a:endParaRPr lang="ru-RU"/>
          </a:p>
        </p:txBody>
      </p:sp>
    </p:spTree>
    <p:extLst>
      <p:ext uri="{BB962C8B-B14F-4D97-AF65-F5344CB8AC3E}">
        <p14:creationId xmlns:p14="http://schemas.microsoft.com/office/powerpoint/2010/main" val="66522474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000" dirty="0" smtClean="0"/>
              <a:t>Промежуточная и государственная аттестация: новые правила</a:t>
            </a:r>
            <a:endParaRPr lang="ru-RU" sz="4000" dirty="0"/>
          </a:p>
        </p:txBody>
      </p:sp>
      <p:sp>
        <p:nvSpPr>
          <p:cNvPr id="3" name="Подзаголовок 2"/>
          <p:cNvSpPr>
            <a:spLocks noGrp="1"/>
          </p:cNvSpPr>
          <p:nvPr>
            <p:ph type="subTitle" idx="1"/>
          </p:nvPr>
        </p:nvSpPr>
        <p:spPr/>
        <p:txBody>
          <a:bodyPr>
            <a:normAutofit lnSpcReduction="10000"/>
          </a:bodyPr>
          <a:lstStyle/>
          <a:p>
            <a:r>
              <a:rPr lang="ru-RU" dirty="0" smtClean="0"/>
              <a:t>Начальник организационно-методического отдела </a:t>
            </a:r>
          </a:p>
          <a:p>
            <a:r>
              <a:rPr lang="ru-RU" dirty="0" smtClean="0"/>
              <a:t>учебного управления НИ ТГУ</a:t>
            </a:r>
          </a:p>
          <a:p>
            <a:r>
              <a:rPr lang="ru-RU" dirty="0" smtClean="0"/>
              <a:t>С.А. Шпагин</a:t>
            </a:r>
            <a:endParaRPr lang="ru-RU" dirty="0"/>
          </a:p>
        </p:txBody>
      </p:sp>
    </p:spTree>
    <p:extLst>
      <p:ext uri="{BB962C8B-B14F-4D97-AF65-F5344CB8AC3E}">
        <p14:creationId xmlns:p14="http://schemas.microsoft.com/office/powerpoint/2010/main" val="3823728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Государственная итоговая аттестация (ГИА)</a:t>
            </a:r>
            <a:endParaRPr lang="ru-RU" dirty="0"/>
          </a:p>
        </p:txBody>
      </p:sp>
      <p:sp>
        <p:nvSpPr>
          <p:cNvPr id="5" name="Текст 4"/>
          <p:cNvSpPr>
            <a:spLocks noGrp="1"/>
          </p:cNvSpPr>
          <p:nvPr>
            <p:ph type="body" idx="1"/>
          </p:nvPr>
        </p:nvSpPr>
        <p:spPr/>
        <p:txBody>
          <a:bodyPr/>
          <a:lstStyle/>
          <a:p>
            <a:endParaRPr lang="ru-RU"/>
          </a:p>
        </p:txBody>
      </p:sp>
    </p:spTree>
    <p:extLst>
      <p:ext uri="{BB962C8B-B14F-4D97-AF65-F5344CB8AC3E}">
        <p14:creationId xmlns:p14="http://schemas.microsoft.com/office/powerpoint/2010/main" val="4245572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Государственная итоговая аттестация:</a:t>
            </a:r>
            <a:br>
              <a:rPr lang="ru-RU" dirty="0" smtClean="0"/>
            </a:br>
            <a:r>
              <a:rPr lang="ru-RU" dirty="0" smtClean="0"/>
              <a:t>новые нормативные основания</a:t>
            </a:r>
            <a:endParaRPr lang="ru-RU" dirty="0"/>
          </a:p>
        </p:txBody>
      </p:sp>
      <p:sp>
        <p:nvSpPr>
          <p:cNvPr id="5" name="Объект 4"/>
          <p:cNvSpPr>
            <a:spLocks noGrp="1"/>
          </p:cNvSpPr>
          <p:nvPr>
            <p:ph idx="1"/>
          </p:nvPr>
        </p:nvSpPr>
        <p:spPr/>
        <p:txBody>
          <a:bodyPr/>
          <a:lstStyle/>
          <a:p>
            <a:r>
              <a:rPr lang="ru-RU" sz="2400" dirty="0"/>
              <a:t>Порядок проведения государственной итоговой аттестации по образовательным программам высшего образования </a:t>
            </a:r>
            <a:r>
              <a:rPr lang="ru-RU" sz="2400" dirty="0" smtClean="0"/>
              <a:t>– программам </a:t>
            </a:r>
            <a:r>
              <a:rPr lang="ru-RU" sz="2400" dirty="0" err="1"/>
              <a:t>бакалавриата</a:t>
            </a:r>
            <a:r>
              <a:rPr lang="ru-RU" sz="2400" dirty="0"/>
              <a:t>, программам </a:t>
            </a:r>
            <a:r>
              <a:rPr lang="ru-RU" sz="2400" dirty="0" err="1"/>
              <a:t>специалитета</a:t>
            </a:r>
            <a:r>
              <a:rPr lang="ru-RU" sz="2400" dirty="0"/>
              <a:t> и программам </a:t>
            </a:r>
            <a:r>
              <a:rPr lang="ru-RU" sz="2400" dirty="0" smtClean="0"/>
              <a:t>магистратуры (утвержден </a:t>
            </a:r>
            <a:r>
              <a:rPr lang="ru-RU" sz="2400" dirty="0"/>
              <a:t>приказом </a:t>
            </a:r>
            <a:r>
              <a:rPr lang="ru-RU" sz="2400" dirty="0" smtClean="0"/>
              <a:t>Министерства образования и </a:t>
            </a:r>
            <a:r>
              <a:rPr lang="ru-RU" sz="2400" dirty="0"/>
              <a:t>науки Российской Федерации </a:t>
            </a:r>
            <a:r>
              <a:rPr lang="ru-RU" sz="2400" dirty="0" smtClean="0"/>
              <a:t>от </a:t>
            </a:r>
            <a:r>
              <a:rPr lang="ru-RU" sz="2400" dirty="0"/>
              <a:t>29 июня 2015 г. №</a:t>
            </a:r>
            <a:r>
              <a:rPr lang="ru-RU" sz="2400" dirty="0" smtClean="0"/>
              <a:t>636</a:t>
            </a:r>
            <a:r>
              <a:rPr lang="ru-RU" sz="2400" dirty="0"/>
              <a:t>)</a:t>
            </a:r>
          </a:p>
          <a:p>
            <a:endParaRPr lang="ru-RU" dirty="0"/>
          </a:p>
        </p:txBody>
      </p:sp>
    </p:spTree>
    <p:extLst>
      <p:ext uri="{BB962C8B-B14F-4D97-AF65-F5344CB8AC3E}">
        <p14:creationId xmlns:p14="http://schemas.microsoft.com/office/powerpoint/2010/main" val="1985486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0229"/>
          </a:xfrm>
        </p:spPr>
        <p:txBody>
          <a:bodyPr/>
          <a:lstStyle/>
          <a:p>
            <a:r>
              <a:rPr lang="ru-RU" dirty="0" smtClean="0"/>
              <a:t>ГИА: цель и доступ</a:t>
            </a:r>
            <a:endParaRPr lang="ru-RU" dirty="0"/>
          </a:p>
        </p:txBody>
      </p:sp>
      <p:sp>
        <p:nvSpPr>
          <p:cNvPr id="3" name="Объект 2"/>
          <p:cNvSpPr>
            <a:spLocks noGrp="1"/>
          </p:cNvSpPr>
          <p:nvPr>
            <p:ph idx="1"/>
          </p:nvPr>
        </p:nvSpPr>
        <p:spPr>
          <a:xfrm>
            <a:off x="677334" y="1550127"/>
            <a:ext cx="8596668" cy="4859382"/>
          </a:xfrm>
        </p:spPr>
        <p:txBody>
          <a:bodyPr>
            <a:noAutofit/>
          </a:bodyPr>
          <a:lstStyle/>
          <a:p>
            <a:r>
              <a:rPr lang="ru-RU" sz="2200" dirty="0" smtClean="0"/>
              <a:t>ГИА проводится </a:t>
            </a:r>
            <a:r>
              <a:rPr lang="ru-RU" sz="2200" dirty="0"/>
              <a:t>государственными экзаменационными комиссиями в целях определения соответствия результатов освоения обучающимися </a:t>
            </a:r>
            <a:r>
              <a:rPr lang="ru-RU" sz="2200" dirty="0" smtClean="0"/>
              <a:t>ООП соответствующим </a:t>
            </a:r>
            <a:r>
              <a:rPr lang="ru-RU" sz="2200" dirty="0"/>
              <a:t>требованиям </a:t>
            </a:r>
            <a:r>
              <a:rPr lang="ru-RU" sz="2200" dirty="0" smtClean="0"/>
              <a:t>ФГОС </a:t>
            </a:r>
            <a:r>
              <a:rPr lang="ru-RU" sz="2200" dirty="0"/>
              <a:t>или образовательного стандарта (далее вместе - стандарт).</a:t>
            </a:r>
          </a:p>
          <a:p>
            <a:r>
              <a:rPr lang="ru-RU" sz="2200" dirty="0" smtClean="0"/>
              <a:t>К ГИА допускается </a:t>
            </a:r>
            <a:r>
              <a:rPr lang="ru-RU" sz="2200" dirty="0"/>
              <a:t>обучающийся, не имеющий академической задолженности и в полном объеме выполнивший учебный план или </a:t>
            </a:r>
            <a:r>
              <a:rPr lang="ru-RU" sz="2200" dirty="0" smtClean="0"/>
              <a:t>ИУП по </a:t>
            </a:r>
            <a:r>
              <a:rPr lang="ru-RU" sz="2200" dirty="0"/>
              <a:t>соответствующей </a:t>
            </a:r>
            <a:r>
              <a:rPr lang="ru-RU" sz="2200" dirty="0" smtClean="0"/>
              <a:t>ООП ВО.</a:t>
            </a:r>
          </a:p>
          <a:p>
            <a:r>
              <a:rPr lang="ru-RU" sz="2200" dirty="0"/>
              <a:t>Лица, осваивающие </a:t>
            </a:r>
            <a:r>
              <a:rPr lang="ru-RU" sz="2200" dirty="0" smtClean="0"/>
              <a:t>ООП в </a:t>
            </a:r>
            <a:r>
              <a:rPr lang="ru-RU" sz="2200" dirty="0"/>
              <a:t>форме самообразования либо обучавшиеся по не имеющей государственной аккредитации </a:t>
            </a:r>
            <a:r>
              <a:rPr lang="ru-RU" sz="2200" dirty="0" smtClean="0"/>
              <a:t>ООП высшего </a:t>
            </a:r>
            <a:r>
              <a:rPr lang="ru-RU" sz="2200" dirty="0"/>
              <a:t>образования, вправе пройти экстерном </a:t>
            </a:r>
            <a:r>
              <a:rPr lang="ru-RU" sz="2200" dirty="0" smtClean="0"/>
              <a:t>ГИА в </a:t>
            </a:r>
            <a:r>
              <a:rPr lang="ru-RU" sz="2200" dirty="0"/>
              <a:t>организации по имеющей государственную аккредитацию </a:t>
            </a:r>
            <a:r>
              <a:rPr lang="ru-RU" sz="2200" dirty="0" smtClean="0"/>
              <a:t>ООП, </a:t>
            </a:r>
            <a:r>
              <a:rPr lang="ru-RU" sz="2200" dirty="0"/>
              <a:t>в соответствии с настоящим </a:t>
            </a:r>
            <a:r>
              <a:rPr lang="ru-RU" sz="2200" dirty="0" smtClean="0"/>
              <a:t>Порядком. </a:t>
            </a:r>
            <a:endParaRPr lang="ru-RU" sz="2200" dirty="0"/>
          </a:p>
        </p:txBody>
      </p:sp>
    </p:spTree>
    <p:extLst>
      <p:ext uri="{BB962C8B-B14F-4D97-AF65-F5344CB8AC3E}">
        <p14:creationId xmlns:p14="http://schemas.microsoft.com/office/powerpoint/2010/main" val="43098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5394"/>
          </a:xfrm>
        </p:spPr>
        <p:txBody>
          <a:bodyPr/>
          <a:lstStyle/>
          <a:p>
            <a:r>
              <a:rPr lang="ru-RU" dirty="0" smtClean="0"/>
              <a:t>Ограничения</a:t>
            </a:r>
            <a:endParaRPr lang="ru-RU" dirty="0"/>
          </a:p>
        </p:txBody>
      </p:sp>
      <p:sp>
        <p:nvSpPr>
          <p:cNvPr id="3" name="Объект 2"/>
          <p:cNvSpPr>
            <a:spLocks noGrp="1"/>
          </p:cNvSpPr>
          <p:nvPr>
            <p:ph idx="1"/>
          </p:nvPr>
        </p:nvSpPr>
        <p:spPr>
          <a:xfrm>
            <a:off x="677334" y="1314995"/>
            <a:ext cx="8596668" cy="4726368"/>
          </a:xfrm>
        </p:spPr>
        <p:txBody>
          <a:bodyPr/>
          <a:lstStyle/>
          <a:p>
            <a:r>
              <a:rPr lang="ru-RU" sz="2000" dirty="0" smtClean="0"/>
              <a:t>Обучающимся </a:t>
            </a:r>
            <a:r>
              <a:rPr lang="ru-RU" sz="2000" dirty="0"/>
              <a:t>и лицам, привлекаемым к </a:t>
            </a:r>
            <a:r>
              <a:rPr lang="ru-RU" sz="2000" dirty="0" smtClean="0"/>
              <a:t>ГИА, </a:t>
            </a:r>
            <a:r>
              <a:rPr lang="ru-RU" sz="2000" dirty="0"/>
              <a:t>во время ее проведения запрещается иметь при себе и использовать средства связи.</a:t>
            </a:r>
          </a:p>
          <a:p>
            <a:r>
              <a:rPr lang="ru-RU" sz="2000" dirty="0" smtClean="0"/>
              <a:t>ГИА по </a:t>
            </a:r>
            <a:r>
              <a:rPr lang="ru-RU" sz="2000" dirty="0"/>
              <a:t>образовательным программам, содержащим сведения, составляющие государственную тайну, проводится с соблюдением требований, предусмотренных законодательством Российской Федерации о государственной тайне.</a:t>
            </a:r>
          </a:p>
          <a:p>
            <a:r>
              <a:rPr lang="ru-RU" sz="2000" dirty="0" smtClean="0"/>
              <a:t>Не </a:t>
            </a:r>
            <a:r>
              <a:rPr lang="ru-RU" sz="2000" dirty="0"/>
              <a:t>допускается взимание платы с обучающихся за прохождение государственной итоговой </a:t>
            </a:r>
            <a:r>
              <a:rPr lang="ru-RU" sz="2000" dirty="0" smtClean="0"/>
              <a:t>аттестации.</a:t>
            </a:r>
          </a:p>
          <a:p>
            <a:r>
              <a:rPr lang="ru-RU" sz="2000" dirty="0" smtClean="0"/>
              <a:t>ГИА </a:t>
            </a:r>
            <a:r>
              <a:rPr lang="ru-RU" sz="2000" dirty="0"/>
              <a:t>проводится в сроки, определяемые организацией, но не позднее 30 июня.</a:t>
            </a:r>
            <a:endParaRPr lang="ru-RU" sz="2000" dirty="0" smtClean="0"/>
          </a:p>
          <a:p>
            <a:endParaRPr lang="ru-RU" dirty="0"/>
          </a:p>
        </p:txBody>
      </p:sp>
    </p:spTree>
    <p:extLst>
      <p:ext uri="{BB962C8B-B14F-4D97-AF65-F5344CB8AC3E}">
        <p14:creationId xmlns:p14="http://schemas.microsoft.com/office/powerpoint/2010/main" val="55208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1520"/>
          </a:xfrm>
        </p:spPr>
        <p:txBody>
          <a:bodyPr/>
          <a:lstStyle/>
          <a:p>
            <a:r>
              <a:rPr lang="ru-RU" dirty="0" smtClean="0"/>
              <a:t>Формы проведения ГИА</a:t>
            </a:r>
            <a:endParaRPr lang="ru-RU" dirty="0"/>
          </a:p>
        </p:txBody>
      </p:sp>
      <p:sp>
        <p:nvSpPr>
          <p:cNvPr id="3" name="Объект 2"/>
          <p:cNvSpPr>
            <a:spLocks noGrp="1"/>
          </p:cNvSpPr>
          <p:nvPr>
            <p:ph idx="1"/>
          </p:nvPr>
        </p:nvSpPr>
        <p:spPr>
          <a:xfrm>
            <a:off x="677334" y="1341121"/>
            <a:ext cx="8596668" cy="5294810"/>
          </a:xfrm>
        </p:spPr>
        <p:txBody>
          <a:bodyPr>
            <a:normAutofit fontScale="92500"/>
          </a:bodyPr>
          <a:lstStyle/>
          <a:p>
            <a:r>
              <a:rPr lang="ru-RU" dirty="0" smtClean="0"/>
              <a:t>ГИА </a:t>
            </a:r>
            <a:r>
              <a:rPr lang="ru-RU" dirty="0"/>
              <a:t>обучающихся организаций проводится в форме:</a:t>
            </a:r>
          </a:p>
          <a:p>
            <a:pPr marL="0" indent="0">
              <a:buNone/>
            </a:pPr>
            <a:r>
              <a:rPr lang="ru-RU" dirty="0" smtClean="0"/>
              <a:t>	- государственного экзамена;</a:t>
            </a:r>
          </a:p>
          <a:p>
            <a:pPr marL="0" indent="0">
              <a:buNone/>
            </a:pPr>
            <a:r>
              <a:rPr lang="ru-RU" dirty="0"/>
              <a:t>	</a:t>
            </a:r>
            <a:r>
              <a:rPr lang="ru-RU" dirty="0" smtClean="0"/>
              <a:t>- защиты </a:t>
            </a:r>
            <a:r>
              <a:rPr lang="ru-RU" dirty="0"/>
              <a:t>выпускной квалификационной </a:t>
            </a:r>
            <a:r>
              <a:rPr lang="ru-RU" dirty="0" smtClean="0"/>
              <a:t>работы.</a:t>
            </a:r>
            <a:endParaRPr lang="ru-RU" dirty="0"/>
          </a:p>
          <a:p>
            <a:r>
              <a:rPr lang="ru-RU" dirty="0"/>
              <a:t>Конкретные формы проведения государственной итоговой аттестации устанавливаются организациями с учетом требований, установленных стандартом.</a:t>
            </a:r>
          </a:p>
          <a:p>
            <a:r>
              <a:rPr lang="ru-RU" dirty="0" smtClean="0"/>
              <a:t>Государственный </a:t>
            </a:r>
            <a:r>
              <a:rPr lang="ru-RU" dirty="0"/>
              <a:t>экзамен проводится по одной или нескольким дисциплинам и (или) модулям образовательной программы, результаты освоения которых имеют определяющее значение для профессиональной деятельности выпускников. Государственный экзамен проводится устно или письменно.</a:t>
            </a:r>
          </a:p>
          <a:p>
            <a:r>
              <a:rPr lang="ru-RU" dirty="0" smtClean="0"/>
              <a:t>Выпускная </a:t>
            </a:r>
            <a:r>
              <a:rPr lang="ru-RU" dirty="0"/>
              <a:t>квалификационная работа представляет собой выполненную обучающимся (несколькими обучающимися совместно) работу, демонстрирующую уровень подготовленности выпускника к самостоятельной профессиональной деятельности.</a:t>
            </a:r>
          </a:p>
          <a:p>
            <a:r>
              <a:rPr lang="ru-RU" dirty="0" smtClean="0"/>
              <a:t>Вид </a:t>
            </a:r>
            <a:r>
              <a:rPr lang="ru-RU" dirty="0"/>
              <a:t>выпускной квалификационной работы, требования к ней, порядок ее выполнения и критерии ее оценки устанавливаются организацией самостоятельно.</a:t>
            </a:r>
          </a:p>
          <a:p>
            <a:endParaRPr lang="ru-RU" dirty="0"/>
          </a:p>
        </p:txBody>
      </p:sp>
    </p:spTree>
    <p:extLst>
      <p:ext uri="{BB962C8B-B14F-4D97-AF65-F5344CB8AC3E}">
        <p14:creationId xmlns:p14="http://schemas.microsoft.com/office/powerpoint/2010/main" val="336183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ГЭК и апелляционные комиссии</a:t>
            </a:r>
            <a:endParaRPr lang="ru-RU" dirty="0"/>
          </a:p>
        </p:txBody>
      </p:sp>
      <p:sp>
        <p:nvSpPr>
          <p:cNvPr id="3" name="Объект 2"/>
          <p:cNvSpPr>
            <a:spLocks noGrp="1"/>
          </p:cNvSpPr>
          <p:nvPr>
            <p:ph idx="1"/>
          </p:nvPr>
        </p:nvSpPr>
        <p:spPr/>
        <p:txBody>
          <a:bodyPr>
            <a:normAutofit/>
          </a:bodyPr>
          <a:lstStyle/>
          <a:p>
            <a:pPr marL="0" indent="0">
              <a:buNone/>
            </a:pPr>
            <a:endParaRPr lang="ru-RU" dirty="0" smtClean="0"/>
          </a:p>
          <a:p>
            <a:r>
              <a:rPr lang="ru-RU" sz="2400" dirty="0" smtClean="0"/>
              <a:t>действуют </a:t>
            </a:r>
            <a:r>
              <a:rPr lang="ru-RU" sz="2400" dirty="0"/>
              <a:t>в течение календарного года.</a:t>
            </a:r>
          </a:p>
          <a:p>
            <a:r>
              <a:rPr lang="ru-RU" sz="2400" dirty="0" smtClean="0"/>
              <a:t>создаются </a:t>
            </a:r>
            <a:r>
              <a:rPr lang="ru-RU" sz="2400" dirty="0"/>
              <a:t>в организации по каждой специальности и направлению подготовки, или по каждой образовательной программе, или по ряду специальностей и направлений подготовки, или по ряду образовательных программ.</a:t>
            </a:r>
          </a:p>
          <a:p>
            <a:r>
              <a:rPr lang="ru-RU" sz="2400" dirty="0"/>
              <a:t>составы </a:t>
            </a:r>
            <a:r>
              <a:rPr lang="ru-RU" sz="2400" dirty="0" smtClean="0"/>
              <a:t>утверждаются не </a:t>
            </a:r>
            <a:r>
              <a:rPr lang="ru-RU" sz="2400" dirty="0"/>
              <a:t>позднее чем за 1 месяц до даты начала государственной итоговой аттестации.</a:t>
            </a:r>
          </a:p>
          <a:p>
            <a:endParaRPr lang="ru-RU" sz="2400" dirty="0"/>
          </a:p>
        </p:txBody>
      </p:sp>
    </p:spTree>
    <p:extLst>
      <p:ext uri="{BB962C8B-B14F-4D97-AF65-F5344CB8AC3E}">
        <p14:creationId xmlns:p14="http://schemas.microsoft.com/office/powerpoint/2010/main" val="2998488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5745" y="156754"/>
            <a:ext cx="8596668" cy="653143"/>
          </a:xfrm>
        </p:spPr>
        <p:txBody>
          <a:bodyPr>
            <a:normAutofit/>
          </a:bodyPr>
          <a:lstStyle/>
          <a:p>
            <a:pPr algn="ctr"/>
            <a:r>
              <a:rPr lang="ru-RU" dirty="0" smtClean="0"/>
              <a:t>Состав комиссий</a:t>
            </a:r>
            <a:endParaRPr lang="ru-RU" dirty="0"/>
          </a:p>
        </p:txBody>
      </p:sp>
      <p:sp>
        <p:nvSpPr>
          <p:cNvPr id="6" name="Текст 5"/>
          <p:cNvSpPr>
            <a:spLocks noGrp="1"/>
          </p:cNvSpPr>
          <p:nvPr>
            <p:ph type="body" idx="1"/>
          </p:nvPr>
        </p:nvSpPr>
        <p:spPr>
          <a:xfrm>
            <a:off x="675744" y="1001487"/>
            <a:ext cx="4185623" cy="566056"/>
          </a:xfrm>
        </p:spPr>
        <p:txBody>
          <a:bodyPr/>
          <a:lstStyle/>
          <a:p>
            <a:pPr algn="ctr"/>
            <a:r>
              <a:rPr lang="ru-RU" dirty="0" smtClean="0"/>
              <a:t>экзаменационные (ГЭК)</a:t>
            </a:r>
            <a:endParaRPr lang="ru-RU" dirty="0"/>
          </a:p>
        </p:txBody>
      </p:sp>
      <p:sp>
        <p:nvSpPr>
          <p:cNvPr id="7" name="Объект 6"/>
          <p:cNvSpPr>
            <a:spLocks noGrp="1"/>
          </p:cNvSpPr>
          <p:nvPr>
            <p:ph sz="half" idx="2"/>
          </p:nvPr>
        </p:nvSpPr>
        <p:spPr>
          <a:xfrm>
            <a:off x="675745" y="1854926"/>
            <a:ext cx="4185623" cy="5003073"/>
          </a:xfrm>
        </p:spPr>
        <p:txBody>
          <a:bodyPr>
            <a:normAutofit/>
          </a:bodyPr>
          <a:lstStyle/>
          <a:p>
            <a:r>
              <a:rPr lang="ru-RU" dirty="0" smtClean="0"/>
              <a:t>не </a:t>
            </a:r>
            <a:r>
              <a:rPr lang="ru-RU" dirty="0"/>
              <a:t>менее 4 человек, из которых не менее 2 человек являются ведущими специалистами - представителями работодателей или их объединений в соответствующей области профессиональной </a:t>
            </a:r>
            <a:r>
              <a:rPr lang="ru-RU" dirty="0" smtClean="0"/>
              <a:t>деятельности, </a:t>
            </a:r>
            <a:r>
              <a:rPr lang="ru-RU" dirty="0"/>
              <a:t>остальные - лицами, относящимися к </a:t>
            </a:r>
            <a:r>
              <a:rPr lang="ru-RU" dirty="0" smtClean="0"/>
              <a:t>ППС и </a:t>
            </a:r>
            <a:r>
              <a:rPr lang="ru-RU" dirty="0"/>
              <a:t>(или) </a:t>
            </a:r>
            <a:r>
              <a:rPr lang="ru-RU" dirty="0" smtClean="0"/>
              <a:t>научными </a:t>
            </a:r>
            <a:r>
              <a:rPr lang="ru-RU" dirty="0"/>
              <a:t>работниками данной организации и (или) иных организаций, имеющими ученое звание и (или) ученую степень</a:t>
            </a:r>
          </a:p>
        </p:txBody>
      </p:sp>
      <p:sp>
        <p:nvSpPr>
          <p:cNvPr id="8" name="Текст 7"/>
          <p:cNvSpPr>
            <a:spLocks noGrp="1"/>
          </p:cNvSpPr>
          <p:nvPr>
            <p:ph type="body" sz="quarter" idx="3"/>
          </p:nvPr>
        </p:nvSpPr>
        <p:spPr>
          <a:xfrm>
            <a:off x="5088383" y="1001487"/>
            <a:ext cx="4185618" cy="557348"/>
          </a:xfrm>
        </p:spPr>
        <p:txBody>
          <a:bodyPr/>
          <a:lstStyle/>
          <a:p>
            <a:pPr algn="ctr"/>
            <a:r>
              <a:rPr lang="ru-RU" dirty="0" smtClean="0"/>
              <a:t>апелляционные</a:t>
            </a:r>
            <a:endParaRPr lang="ru-RU" dirty="0"/>
          </a:p>
        </p:txBody>
      </p:sp>
      <p:sp>
        <p:nvSpPr>
          <p:cNvPr id="9" name="Объект 8"/>
          <p:cNvSpPr>
            <a:spLocks noGrp="1"/>
          </p:cNvSpPr>
          <p:nvPr>
            <p:ph sz="quarter" idx="4"/>
          </p:nvPr>
        </p:nvSpPr>
        <p:spPr>
          <a:xfrm>
            <a:off x="5088384" y="1854927"/>
            <a:ext cx="4185617" cy="5003073"/>
          </a:xfrm>
        </p:spPr>
        <p:txBody>
          <a:bodyPr/>
          <a:lstStyle/>
          <a:p>
            <a:r>
              <a:rPr lang="ru-RU" dirty="0" smtClean="0"/>
              <a:t>не </a:t>
            </a:r>
            <a:r>
              <a:rPr lang="ru-RU" dirty="0"/>
              <a:t>менее 4 человек из числа лиц, относящихся к профессорско-преподавательскому составу организации и не входящих в состав государственных экзаменационных комиссий.</a:t>
            </a:r>
          </a:p>
          <a:p>
            <a:endParaRPr lang="ru-RU" dirty="0"/>
          </a:p>
        </p:txBody>
      </p:sp>
    </p:spTree>
    <p:extLst>
      <p:ext uri="{BB962C8B-B14F-4D97-AF65-F5344CB8AC3E}">
        <p14:creationId xmlns:p14="http://schemas.microsoft.com/office/powerpoint/2010/main" val="1835082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5745" y="156754"/>
            <a:ext cx="8596668" cy="653143"/>
          </a:xfrm>
        </p:spPr>
        <p:txBody>
          <a:bodyPr>
            <a:normAutofit/>
          </a:bodyPr>
          <a:lstStyle/>
          <a:p>
            <a:pPr algn="ctr"/>
            <a:r>
              <a:rPr lang="ru-RU" dirty="0" smtClean="0"/>
              <a:t>Председатели комиссий</a:t>
            </a:r>
            <a:endParaRPr lang="ru-RU" dirty="0"/>
          </a:p>
        </p:txBody>
      </p:sp>
      <p:sp>
        <p:nvSpPr>
          <p:cNvPr id="6" name="Текст 5"/>
          <p:cNvSpPr>
            <a:spLocks noGrp="1"/>
          </p:cNvSpPr>
          <p:nvPr>
            <p:ph type="body" idx="1"/>
          </p:nvPr>
        </p:nvSpPr>
        <p:spPr>
          <a:xfrm>
            <a:off x="675744" y="1001487"/>
            <a:ext cx="4185623" cy="557347"/>
          </a:xfrm>
        </p:spPr>
        <p:txBody>
          <a:bodyPr/>
          <a:lstStyle/>
          <a:p>
            <a:pPr algn="ctr"/>
            <a:r>
              <a:rPr lang="ru-RU" dirty="0" smtClean="0"/>
              <a:t>экзаменационных</a:t>
            </a:r>
            <a:endParaRPr lang="ru-RU" dirty="0"/>
          </a:p>
        </p:txBody>
      </p:sp>
      <p:sp>
        <p:nvSpPr>
          <p:cNvPr id="7" name="Объект 6"/>
          <p:cNvSpPr>
            <a:spLocks noGrp="1"/>
          </p:cNvSpPr>
          <p:nvPr>
            <p:ph sz="half" idx="2"/>
          </p:nvPr>
        </p:nvSpPr>
        <p:spPr>
          <a:xfrm>
            <a:off x="675745" y="1854926"/>
            <a:ext cx="4185623" cy="5003073"/>
          </a:xfrm>
        </p:spPr>
        <p:txBody>
          <a:bodyPr>
            <a:normAutofit fontScale="92500" lnSpcReduction="10000"/>
          </a:bodyPr>
          <a:lstStyle/>
          <a:p>
            <a:r>
              <a:rPr lang="ru-RU" dirty="0"/>
              <a:t>для организаций, имеющих право самостоятельно устанавливать образовательные стандарты</a:t>
            </a:r>
            <a:r>
              <a:rPr lang="ru-RU" dirty="0" smtClean="0"/>
              <a:t>, утверждаются распорядительным </a:t>
            </a:r>
            <a:r>
              <a:rPr lang="ru-RU" dirty="0"/>
              <a:t>актом </a:t>
            </a:r>
            <a:r>
              <a:rPr lang="ru-RU" dirty="0" smtClean="0"/>
              <a:t>организации</a:t>
            </a:r>
          </a:p>
          <a:p>
            <a:r>
              <a:rPr lang="ru-RU" dirty="0" smtClean="0"/>
              <a:t>не </a:t>
            </a:r>
            <a:r>
              <a:rPr lang="ru-RU" dirty="0"/>
              <a:t>позднее 31 декабря, предшествующего году проведения государственной итоговой </a:t>
            </a:r>
            <a:r>
              <a:rPr lang="ru-RU" dirty="0" smtClean="0"/>
              <a:t>аттестации</a:t>
            </a:r>
          </a:p>
          <a:p>
            <a:r>
              <a:rPr lang="ru-RU" dirty="0"/>
              <a:t>из числа лиц, не работающих в данной организации, имеющих ученую степень доктора наук и (или) ученое звание профессора либо являющихся ведущими специалистами - представителями работодателей или их объединений в соответствующей области профессиональной деятельности</a:t>
            </a:r>
          </a:p>
        </p:txBody>
      </p:sp>
      <p:sp>
        <p:nvSpPr>
          <p:cNvPr id="8" name="Текст 7"/>
          <p:cNvSpPr>
            <a:spLocks noGrp="1"/>
          </p:cNvSpPr>
          <p:nvPr>
            <p:ph type="body" sz="quarter" idx="3"/>
          </p:nvPr>
        </p:nvSpPr>
        <p:spPr>
          <a:xfrm>
            <a:off x="5088383" y="1001487"/>
            <a:ext cx="4185618" cy="557348"/>
          </a:xfrm>
        </p:spPr>
        <p:txBody>
          <a:bodyPr/>
          <a:lstStyle/>
          <a:p>
            <a:pPr algn="ctr"/>
            <a:r>
              <a:rPr lang="ru-RU" dirty="0" smtClean="0"/>
              <a:t>апелляционных</a:t>
            </a:r>
            <a:endParaRPr lang="ru-RU" dirty="0"/>
          </a:p>
        </p:txBody>
      </p:sp>
      <p:sp>
        <p:nvSpPr>
          <p:cNvPr id="9" name="Объект 8"/>
          <p:cNvSpPr>
            <a:spLocks noGrp="1"/>
          </p:cNvSpPr>
          <p:nvPr>
            <p:ph sz="quarter" idx="4"/>
          </p:nvPr>
        </p:nvSpPr>
        <p:spPr>
          <a:xfrm>
            <a:off x="5088384" y="1854927"/>
            <a:ext cx="4185617" cy="5003073"/>
          </a:xfrm>
        </p:spPr>
        <p:txBody>
          <a:bodyPr/>
          <a:lstStyle/>
          <a:p>
            <a:r>
              <a:rPr lang="ru-RU" dirty="0" smtClean="0"/>
              <a:t>руководитель </a:t>
            </a:r>
            <a:r>
              <a:rPr lang="ru-RU" dirty="0"/>
              <a:t>организации (лицо, исполняющее его обязанности или лицо, уполномоченное руководителем организации - на основании распорядительного акта организации).</a:t>
            </a:r>
          </a:p>
        </p:txBody>
      </p:sp>
      <p:sp>
        <p:nvSpPr>
          <p:cNvPr id="10" name="Стрелка вниз 9"/>
          <p:cNvSpPr/>
          <p:nvPr/>
        </p:nvSpPr>
        <p:spPr>
          <a:xfrm>
            <a:off x="2847703" y="809897"/>
            <a:ext cx="574766"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6810103" y="809897"/>
            <a:ext cx="548640"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17173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Секретарь ГЭК</a:t>
            </a:r>
            <a:endParaRPr lang="ru-RU" dirty="0"/>
          </a:p>
        </p:txBody>
      </p:sp>
      <p:sp>
        <p:nvSpPr>
          <p:cNvPr id="8" name="Объект 7"/>
          <p:cNvSpPr>
            <a:spLocks noGrp="1"/>
          </p:cNvSpPr>
          <p:nvPr>
            <p:ph idx="1"/>
          </p:nvPr>
        </p:nvSpPr>
        <p:spPr/>
        <p:txBody>
          <a:bodyPr>
            <a:normAutofit/>
          </a:bodyPr>
          <a:lstStyle/>
          <a:p>
            <a:r>
              <a:rPr lang="ru-RU" sz="2400" dirty="0"/>
              <a:t>назначается </a:t>
            </a:r>
            <a:r>
              <a:rPr lang="ru-RU" sz="2400" dirty="0" smtClean="0"/>
              <a:t>председателем ГЭК на </a:t>
            </a:r>
            <a:r>
              <a:rPr lang="ru-RU" sz="2400" dirty="0"/>
              <a:t>период проведения </a:t>
            </a:r>
            <a:r>
              <a:rPr lang="ru-RU" sz="2400" dirty="0" smtClean="0"/>
              <a:t>ГИА для </a:t>
            </a:r>
            <a:r>
              <a:rPr lang="ru-RU" sz="2400" dirty="0"/>
              <a:t>обеспечения работы </a:t>
            </a:r>
            <a:r>
              <a:rPr lang="ru-RU" sz="2400" dirty="0" smtClean="0"/>
              <a:t>ГЭК </a:t>
            </a:r>
          </a:p>
          <a:p>
            <a:r>
              <a:rPr lang="ru-RU" sz="2400" dirty="0" smtClean="0"/>
              <a:t>из </a:t>
            </a:r>
            <a:r>
              <a:rPr lang="ru-RU" sz="2400" dirty="0"/>
              <a:t>числа лиц, относящихся к </a:t>
            </a:r>
            <a:r>
              <a:rPr lang="ru-RU" sz="2400" dirty="0" smtClean="0"/>
              <a:t>ППС организации</a:t>
            </a:r>
            <a:r>
              <a:rPr lang="ru-RU" sz="2400" dirty="0"/>
              <a:t>, научных работников или административных работников организации </a:t>
            </a:r>
            <a:endParaRPr lang="ru-RU" sz="2400" dirty="0" smtClean="0"/>
          </a:p>
          <a:p>
            <a:r>
              <a:rPr lang="ru-RU" sz="2400" dirty="0" smtClean="0"/>
              <a:t>не </a:t>
            </a:r>
            <a:r>
              <a:rPr lang="ru-RU" sz="2400" dirty="0"/>
              <a:t>является </a:t>
            </a:r>
            <a:r>
              <a:rPr lang="ru-RU" sz="2400" dirty="0" smtClean="0"/>
              <a:t>членом ГЭК </a:t>
            </a:r>
          </a:p>
          <a:p>
            <a:r>
              <a:rPr lang="ru-RU" sz="2400" dirty="0" smtClean="0"/>
              <a:t>ведет </a:t>
            </a:r>
            <a:r>
              <a:rPr lang="ru-RU" sz="2400" dirty="0"/>
              <a:t>протоколы ее заседаний, представляет необходимые материалы в апелляционную комиссию.</a:t>
            </a:r>
          </a:p>
        </p:txBody>
      </p:sp>
    </p:spTree>
    <p:extLst>
      <p:ext uri="{BB962C8B-B14F-4D97-AF65-F5344CB8AC3E}">
        <p14:creationId xmlns:p14="http://schemas.microsoft.com/office/powerpoint/2010/main" val="4051224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96686"/>
          </a:xfrm>
        </p:spPr>
        <p:txBody>
          <a:bodyPr/>
          <a:lstStyle/>
          <a:p>
            <a:r>
              <a:rPr lang="ru-RU" dirty="0" smtClean="0"/>
              <a:t>Заседания и решения</a:t>
            </a:r>
            <a:endParaRPr lang="ru-RU" dirty="0"/>
          </a:p>
        </p:txBody>
      </p:sp>
      <p:sp>
        <p:nvSpPr>
          <p:cNvPr id="3" name="Объект 2"/>
          <p:cNvSpPr>
            <a:spLocks noGrp="1"/>
          </p:cNvSpPr>
          <p:nvPr>
            <p:ph idx="1"/>
          </p:nvPr>
        </p:nvSpPr>
        <p:spPr>
          <a:xfrm>
            <a:off x="677334" y="1367247"/>
            <a:ext cx="8596668" cy="4674116"/>
          </a:xfrm>
        </p:spPr>
        <p:txBody>
          <a:bodyPr>
            <a:normAutofit fontScale="92500" lnSpcReduction="10000"/>
          </a:bodyPr>
          <a:lstStyle/>
          <a:p>
            <a:r>
              <a:rPr lang="ru-RU" dirty="0"/>
              <a:t>Заседания комиссий правомочны, если в них участвуют не менее двух третей от числа членов комиссий.</a:t>
            </a:r>
          </a:p>
          <a:p>
            <a:r>
              <a:rPr lang="ru-RU" dirty="0"/>
              <a:t>Заседания комиссий проводятся председателями комиссий, а в случае их отсутствия - заместителями председателей комиссий.</a:t>
            </a:r>
          </a:p>
          <a:p>
            <a:r>
              <a:rPr lang="ru-RU" dirty="0"/>
              <a:t>Решения комиссий принимаются простым большинством голосов членов комиссий, участвующих в заседании. При равном числе голосов председательствующий обладает правом решающего голоса.</a:t>
            </a:r>
          </a:p>
          <a:p>
            <a:r>
              <a:rPr lang="ru-RU" dirty="0" smtClean="0"/>
              <a:t>Решения</a:t>
            </a:r>
            <a:r>
              <a:rPr lang="ru-RU" dirty="0"/>
              <a:t>, принятые комиссиями, оформляются протоколами. В протоколе заседания </a:t>
            </a:r>
            <a:r>
              <a:rPr lang="ru-RU" dirty="0" smtClean="0"/>
              <a:t>ГЭК отражаются </a:t>
            </a:r>
            <a:r>
              <a:rPr lang="ru-RU" dirty="0"/>
              <a:t>перечень заданных обучающемуся вопросов и характеристика ответов на них, мнения членов государственной экзаменационной комиссии о выявленном в ходе государственного аттестационного испытания уровне подготовленности обучающегося к решению профессиональных задач, а также о выявленных недостатках в теоретической и практической подготовке обучающегося.</a:t>
            </a:r>
          </a:p>
          <a:p>
            <a:r>
              <a:rPr lang="ru-RU" dirty="0"/>
              <a:t>Протоколы заседаний комиссий подписываются председательствующими. Протокол заседания </a:t>
            </a:r>
            <a:r>
              <a:rPr lang="ru-RU" dirty="0" smtClean="0"/>
              <a:t>ГЭК также </a:t>
            </a:r>
            <a:r>
              <a:rPr lang="ru-RU" dirty="0"/>
              <a:t>подписывается секретарем </a:t>
            </a:r>
            <a:r>
              <a:rPr lang="ru-RU" dirty="0" smtClean="0"/>
              <a:t>ГЭК.</a:t>
            </a:r>
            <a:endParaRPr lang="ru-RU" dirty="0"/>
          </a:p>
        </p:txBody>
      </p:sp>
    </p:spTree>
    <p:extLst>
      <p:ext uri="{BB962C8B-B14F-4D97-AF65-F5344CB8AC3E}">
        <p14:creationId xmlns:p14="http://schemas.microsoft.com/office/powerpoint/2010/main" val="354335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ru-RU" dirty="0" smtClean="0"/>
              <a:t>Промежуточная аттестация обучающихся</a:t>
            </a:r>
            <a:endParaRPr lang="ru-RU" dirty="0"/>
          </a:p>
        </p:txBody>
      </p:sp>
      <p:sp>
        <p:nvSpPr>
          <p:cNvPr id="6" name="Текст 5"/>
          <p:cNvSpPr>
            <a:spLocks noGrp="1"/>
          </p:cNvSpPr>
          <p:nvPr>
            <p:ph type="body" idx="1"/>
          </p:nvPr>
        </p:nvSpPr>
        <p:spPr/>
        <p:txBody>
          <a:bodyPr/>
          <a:lstStyle/>
          <a:p>
            <a:endParaRPr lang="ru-RU"/>
          </a:p>
        </p:txBody>
      </p:sp>
    </p:spTree>
    <p:extLst>
      <p:ext uri="{BB962C8B-B14F-4D97-AF65-F5344CB8AC3E}">
        <p14:creationId xmlns:p14="http://schemas.microsoft.com/office/powerpoint/2010/main" val="2676235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График оформления решений</a:t>
            </a:r>
            <a:endParaRPr lang="ru-RU" dirty="0"/>
          </a:p>
        </p:txBody>
      </p:sp>
      <p:sp>
        <p:nvSpPr>
          <p:cNvPr id="3" name="Объект 2"/>
          <p:cNvSpPr>
            <a:spLocks noGrp="1"/>
          </p:cNvSpPr>
          <p:nvPr>
            <p:ph idx="1"/>
          </p:nvPr>
        </p:nvSpPr>
        <p:spPr>
          <a:xfrm>
            <a:off x="677334" y="1306287"/>
            <a:ext cx="8596668" cy="5477690"/>
          </a:xfrm>
        </p:spPr>
        <p:txBody>
          <a:bodyPr>
            <a:normAutofit lnSpcReduction="10000"/>
          </a:bodyPr>
          <a:lstStyle/>
          <a:p>
            <a:r>
              <a:rPr lang="ru-RU" dirty="0"/>
              <a:t>Программа ГИА, включая программы </a:t>
            </a:r>
            <a:r>
              <a:rPr lang="ru-RU" dirty="0" err="1"/>
              <a:t>госэкзаменов</a:t>
            </a:r>
            <a:r>
              <a:rPr lang="ru-RU" dirty="0"/>
              <a:t> и (или) требования к ВКР и порядку их выполнения, критерии оценки результатов сдачи </a:t>
            </a:r>
            <a:r>
              <a:rPr lang="ru-RU" dirty="0" err="1" smtClean="0"/>
              <a:t>госэкзаменов</a:t>
            </a:r>
            <a:r>
              <a:rPr lang="ru-RU" dirty="0" smtClean="0"/>
              <a:t> </a:t>
            </a:r>
            <a:r>
              <a:rPr lang="ru-RU" dirty="0"/>
              <a:t>и (или) защиты ВКР, утвержденные организацией, а также порядок подачи и рассмотрения апелляций доводятся до сведения обучающихся </a:t>
            </a:r>
            <a:r>
              <a:rPr lang="ru-RU" b="1" u="sng" dirty="0"/>
              <a:t>не позднее чем за шесть месяцев до начала </a:t>
            </a:r>
            <a:r>
              <a:rPr lang="ru-RU" b="1" u="sng" dirty="0" smtClean="0"/>
              <a:t>ГИА</a:t>
            </a:r>
            <a:r>
              <a:rPr lang="ru-RU" dirty="0" smtClean="0"/>
              <a:t>.</a:t>
            </a:r>
            <a:endParaRPr lang="ru-RU" dirty="0"/>
          </a:p>
          <a:p>
            <a:r>
              <a:rPr lang="ru-RU" dirty="0"/>
              <a:t>Организация утверждает перечень тем ВКР, предлагаемых обучающимся, и доводит его до сведения обучающихся </a:t>
            </a:r>
            <a:r>
              <a:rPr lang="ru-RU" b="1" u="sng" dirty="0"/>
              <a:t>не позднее чем за 6 месяцев до даты начала ГИА</a:t>
            </a:r>
            <a:r>
              <a:rPr lang="ru-RU" dirty="0"/>
              <a:t>.</a:t>
            </a:r>
          </a:p>
          <a:p>
            <a:r>
              <a:rPr lang="ru-RU" b="1" u="sng" dirty="0" smtClean="0"/>
              <a:t>Не </a:t>
            </a:r>
            <a:r>
              <a:rPr lang="ru-RU" b="1" u="sng" dirty="0"/>
              <a:t>позднее чем за 30 календарных дней </a:t>
            </a:r>
            <a:r>
              <a:rPr lang="ru-RU" dirty="0"/>
              <a:t>до дня проведения первого государственного аттестационного испытания организация утверждает распорядительным актом расписание государственных аттестационных </a:t>
            </a:r>
            <a:r>
              <a:rPr lang="ru-RU" dirty="0" smtClean="0"/>
              <a:t>испытаний, </a:t>
            </a:r>
            <a:r>
              <a:rPr lang="ru-RU" dirty="0"/>
              <a:t>в котором указываются даты, время и место проведения государственных аттестационных испытаний и предэкзаменационных консультаций, и доводит расписание до сведения обучающегося, членов </a:t>
            </a:r>
            <a:r>
              <a:rPr lang="ru-RU" dirty="0" smtClean="0"/>
              <a:t>ГЭК и </a:t>
            </a:r>
            <a:r>
              <a:rPr lang="ru-RU" dirty="0"/>
              <a:t>апелляционных комиссий, секретарей </a:t>
            </a:r>
            <a:r>
              <a:rPr lang="ru-RU" dirty="0" smtClean="0"/>
              <a:t>ГЭК, </a:t>
            </a:r>
            <a:r>
              <a:rPr lang="ru-RU" dirty="0"/>
              <a:t>руководителей и консультантов </a:t>
            </a:r>
            <a:r>
              <a:rPr lang="ru-RU" dirty="0" smtClean="0"/>
              <a:t>ВКР.</a:t>
            </a:r>
            <a:endParaRPr lang="ru-RU" dirty="0"/>
          </a:p>
          <a:p>
            <a:r>
              <a:rPr lang="ru-RU" dirty="0"/>
              <a:t>При формировании расписания устанавливается перерыв между государственными аттестационными испытаниями продолжительностью не менее 7 календарных дней</a:t>
            </a:r>
            <a:r>
              <a:rPr lang="ru-RU" dirty="0" smtClean="0"/>
              <a:t>.</a:t>
            </a:r>
          </a:p>
          <a:p>
            <a:endParaRPr lang="ru-RU" dirty="0"/>
          </a:p>
        </p:txBody>
      </p:sp>
    </p:spTree>
    <p:extLst>
      <p:ext uri="{BB962C8B-B14F-4D97-AF65-F5344CB8AC3E}">
        <p14:creationId xmlns:p14="http://schemas.microsoft.com/office/powerpoint/2010/main" val="2722498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79269"/>
          </a:xfrm>
        </p:spPr>
        <p:txBody>
          <a:bodyPr/>
          <a:lstStyle/>
          <a:p>
            <a:r>
              <a:rPr lang="ru-RU" dirty="0" err="1" smtClean="0"/>
              <a:t>Госэкзамен</a:t>
            </a:r>
            <a:endParaRPr lang="ru-RU" dirty="0"/>
          </a:p>
        </p:txBody>
      </p:sp>
      <p:sp>
        <p:nvSpPr>
          <p:cNvPr id="3" name="Объект 2"/>
          <p:cNvSpPr>
            <a:spLocks noGrp="1"/>
          </p:cNvSpPr>
          <p:nvPr>
            <p:ph idx="1"/>
          </p:nvPr>
        </p:nvSpPr>
        <p:spPr>
          <a:xfrm>
            <a:off x="677334" y="1489167"/>
            <a:ext cx="8596668" cy="5268684"/>
          </a:xfrm>
        </p:spPr>
        <p:txBody>
          <a:bodyPr>
            <a:normAutofit/>
          </a:bodyPr>
          <a:lstStyle/>
          <a:p>
            <a:r>
              <a:rPr lang="ru-RU" sz="2000" dirty="0" err="1" smtClean="0"/>
              <a:t>Госэкзамен</a:t>
            </a:r>
            <a:r>
              <a:rPr lang="ru-RU" sz="2000" dirty="0" smtClean="0"/>
              <a:t> </a:t>
            </a:r>
            <a:r>
              <a:rPr lang="ru-RU" sz="2000" dirty="0"/>
              <a:t>проводится по утвержденной организацией программе, содержащей перечень вопросов, выносимых на </a:t>
            </a:r>
            <a:r>
              <a:rPr lang="ru-RU" sz="2000" dirty="0" err="1" smtClean="0"/>
              <a:t>госэкзамен</a:t>
            </a:r>
            <a:r>
              <a:rPr lang="ru-RU" sz="2000" dirty="0"/>
              <a:t>, и рекомендации обучающимся по подготовке к </a:t>
            </a:r>
            <a:r>
              <a:rPr lang="ru-RU" sz="2000" dirty="0" err="1" smtClean="0"/>
              <a:t>госэкзамену</a:t>
            </a:r>
            <a:r>
              <a:rPr lang="ru-RU" sz="2000" dirty="0"/>
              <a:t>, в том числе перечень рекомендуемой литературы для подготовки к </a:t>
            </a:r>
            <a:r>
              <a:rPr lang="ru-RU" sz="2000" dirty="0" err="1" smtClean="0"/>
              <a:t>госэкзамену</a:t>
            </a:r>
            <a:r>
              <a:rPr lang="ru-RU" sz="2000" dirty="0"/>
              <a:t>.</a:t>
            </a:r>
          </a:p>
          <a:p>
            <a:r>
              <a:rPr lang="ru-RU" sz="2000" dirty="0"/>
              <a:t>Перед </a:t>
            </a:r>
            <a:r>
              <a:rPr lang="ru-RU" sz="2000" dirty="0" err="1" smtClean="0"/>
              <a:t>госэкзаменом</a:t>
            </a:r>
            <a:r>
              <a:rPr lang="ru-RU" sz="2000" dirty="0" smtClean="0"/>
              <a:t> </a:t>
            </a:r>
            <a:r>
              <a:rPr lang="ru-RU" sz="2000" dirty="0"/>
              <a:t>проводится консультирование обучающихся по вопросам, включенным в </a:t>
            </a:r>
            <a:r>
              <a:rPr lang="ru-RU" sz="2000" dirty="0" smtClean="0"/>
              <a:t>его программу (предэкзаменационная </a:t>
            </a:r>
            <a:r>
              <a:rPr lang="ru-RU" sz="2000" dirty="0"/>
              <a:t>консультация).</a:t>
            </a:r>
          </a:p>
          <a:p>
            <a:endParaRPr lang="ru-RU" dirty="0"/>
          </a:p>
        </p:txBody>
      </p:sp>
    </p:spTree>
    <p:extLst>
      <p:ext uri="{BB962C8B-B14F-4D97-AF65-F5344CB8AC3E}">
        <p14:creationId xmlns:p14="http://schemas.microsoft.com/office/powerpoint/2010/main" val="597214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53440"/>
          </a:xfrm>
        </p:spPr>
        <p:txBody>
          <a:bodyPr/>
          <a:lstStyle/>
          <a:p>
            <a:r>
              <a:rPr lang="ru-RU" dirty="0" smtClean="0"/>
              <a:t>Выпускные квалификационные работы</a:t>
            </a:r>
            <a:endParaRPr lang="ru-RU" dirty="0"/>
          </a:p>
        </p:txBody>
      </p:sp>
      <p:sp>
        <p:nvSpPr>
          <p:cNvPr id="3" name="Объект 2"/>
          <p:cNvSpPr>
            <a:spLocks noGrp="1"/>
          </p:cNvSpPr>
          <p:nvPr>
            <p:ph idx="1"/>
          </p:nvPr>
        </p:nvSpPr>
        <p:spPr>
          <a:xfrm>
            <a:off x="677334" y="1341120"/>
            <a:ext cx="8596668" cy="5277393"/>
          </a:xfrm>
        </p:spPr>
        <p:txBody>
          <a:bodyPr>
            <a:normAutofit/>
          </a:bodyPr>
          <a:lstStyle/>
          <a:p>
            <a:r>
              <a:rPr lang="ru-RU" sz="2000" dirty="0" smtClean="0"/>
              <a:t>По </a:t>
            </a:r>
            <a:r>
              <a:rPr lang="ru-RU" sz="2000" dirty="0"/>
              <a:t>письменному заявлению обучающегося (</a:t>
            </a:r>
            <a:r>
              <a:rPr lang="ru-RU" sz="2000" b="1" i="1" u="sng" dirty="0"/>
              <a:t>нескольких обучающихся, выполняющих </a:t>
            </a:r>
            <a:r>
              <a:rPr lang="ru-RU" sz="2000" b="1" i="1" u="sng" dirty="0" smtClean="0"/>
              <a:t>ВКР совместно</a:t>
            </a:r>
            <a:r>
              <a:rPr lang="ru-RU" sz="2000" dirty="0"/>
              <a:t>) организация может в установленном ею порядке предоставить обучающемуся (обучающимся) возможность подготовки и защиты </a:t>
            </a:r>
            <a:r>
              <a:rPr lang="ru-RU" sz="2000" dirty="0" smtClean="0"/>
              <a:t>ВКР по </a:t>
            </a:r>
            <a:r>
              <a:rPr lang="ru-RU" sz="2000" dirty="0"/>
              <a:t>теме, предложенной обучающимся (обучающимися), в случае обоснованности целесообразности ее разработки для практического применения в соответствующей области профессиональной деятельности или на конкретном объекте профессиональной деятельности.</a:t>
            </a:r>
          </a:p>
          <a:p>
            <a:r>
              <a:rPr lang="ru-RU" sz="2000" dirty="0"/>
              <a:t>Для подготовки </a:t>
            </a:r>
            <a:r>
              <a:rPr lang="ru-RU" sz="2000" dirty="0" smtClean="0"/>
              <a:t>ВКР за </a:t>
            </a:r>
            <a:r>
              <a:rPr lang="ru-RU" sz="2000" dirty="0"/>
              <a:t>обучающимся (несколькими обучающимися, выполняющими выпускную квалификационную работу совместно) распорядительным актом организации закрепляется руководитель </a:t>
            </a:r>
            <a:r>
              <a:rPr lang="ru-RU" sz="2000" dirty="0" smtClean="0"/>
              <a:t>ВКР из </a:t>
            </a:r>
            <a:r>
              <a:rPr lang="ru-RU" sz="2000" dirty="0"/>
              <a:t>числа работников организации и при необходимости консультант (консультанты</a:t>
            </a:r>
            <a:r>
              <a:rPr lang="ru-RU" sz="2000" dirty="0" smtClean="0"/>
              <a:t>).</a:t>
            </a:r>
          </a:p>
          <a:p>
            <a:endParaRPr lang="ru-RU" dirty="0"/>
          </a:p>
          <a:p>
            <a:endParaRPr lang="ru-RU" dirty="0"/>
          </a:p>
        </p:txBody>
      </p:sp>
    </p:spTree>
    <p:extLst>
      <p:ext uri="{BB962C8B-B14F-4D97-AF65-F5344CB8AC3E}">
        <p14:creationId xmlns:p14="http://schemas.microsoft.com/office/powerpoint/2010/main" val="19720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0229"/>
          </a:xfrm>
        </p:spPr>
        <p:txBody>
          <a:bodyPr/>
          <a:lstStyle/>
          <a:p>
            <a:r>
              <a:rPr lang="ru-RU" dirty="0" smtClean="0"/>
              <a:t>Отзыв и рецензии</a:t>
            </a:r>
            <a:endParaRPr lang="ru-RU" dirty="0"/>
          </a:p>
        </p:txBody>
      </p:sp>
      <p:sp>
        <p:nvSpPr>
          <p:cNvPr id="3" name="Объект 2"/>
          <p:cNvSpPr>
            <a:spLocks noGrp="1"/>
          </p:cNvSpPr>
          <p:nvPr>
            <p:ph idx="1"/>
          </p:nvPr>
        </p:nvSpPr>
        <p:spPr>
          <a:xfrm>
            <a:off x="677334" y="1201783"/>
            <a:ext cx="8596668" cy="5512526"/>
          </a:xfrm>
        </p:spPr>
        <p:txBody>
          <a:bodyPr>
            <a:normAutofit/>
          </a:bodyPr>
          <a:lstStyle/>
          <a:p>
            <a:r>
              <a:rPr lang="ru-RU" dirty="0" smtClean="0"/>
              <a:t>После </a:t>
            </a:r>
            <a:r>
              <a:rPr lang="ru-RU" dirty="0"/>
              <a:t>завершения подготовки обучающимся </a:t>
            </a:r>
            <a:r>
              <a:rPr lang="ru-RU" dirty="0" smtClean="0"/>
              <a:t>ВКР её руководитель представляет </a:t>
            </a:r>
            <a:r>
              <a:rPr lang="ru-RU" dirty="0"/>
              <a:t>в организацию письменный отзыв о работе обучающегося в период подготовки </a:t>
            </a:r>
            <a:r>
              <a:rPr lang="ru-RU" dirty="0" smtClean="0"/>
              <a:t>ВКР. </a:t>
            </a:r>
            <a:r>
              <a:rPr lang="ru-RU" dirty="0"/>
              <a:t>В случае выполнения </a:t>
            </a:r>
            <a:r>
              <a:rPr lang="ru-RU" dirty="0" smtClean="0"/>
              <a:t>ВКР несколькими </a:t>
            </a:r>
            <a:r>
              <a:rPr lang="ru-RU" dirty="0"/>
              <a:t>обучающимися руководитель </a:t>
            </a:r>
            <a:r>
              <a:rPr lang="ru-RU" dirty="0" smtClean="0"/>
              <a:t>ВКР </a:t>
            </a:r>
            <a:r>
              <a:rPr lang="ru-RU" dirty="0"/>
              <a:t>представляет в организацию отзыв об их совместной </a:t>
            </a:r>
            <a:r>
              <a:rPr lang="ru-RU" dirty="0" smtClean="0"/>
              <a:t>работе.</a:t>
            </a:r>
            <a:endParaRPr lang="ru-RU" dirty="0"/>
          </a:p>
          <a:p>
            <a:r>
              <a:rPr lang="ru-RU" dirty="0" smtClean="0"/>
              <a:t>ВКР </a:t>
            </a:r>
            <a:r>
              <a:rPr lang="ru-RU" dirty="0"/>
              <a:t>по программам магистратуры и </a:t>
            </a:r>
            <a:r>
              <a:rPr lang="ru-RU" dirty="0" err="1"/>
              <a:t>специалитета</a:t>
            </a:r>
            <a:r>
              <a:rPr lang="ru-RU" dirty="0"/>
              <a:t> подлежат рецензированию.</a:t>
            </a:r>
          </a:p>
          <a:p>
            <a:r>
              <a:rPr lang="ru-RU" dirty="0"/>
              <a:t>Для проведения рецензирования </a:t>
            </a:r>
            <a:r>
              <a:rPr lang="ru-RU" dirty="0" smtClean="0"/>
              <a:t>ВКР указанная </a:t>
            </a:r>
            <a:r>
              <a:rPr lang="ru-RU" dirty="0"/>
              <a:t>работа направляется организацией одному или нескольким рецензентам из числа лиц, не являющихся работниками кафедры, либо факультета (института), либо организации, в которой выполнена </a:t>
            </a:r>
            <a:r>
              <a:rPr lang="ru-RU" dirty="0" smtClean="0"/>
              <a:t>ВКР. </a:t>
            </a:r>
            <a:r>
              <a:rPr lang="ru-RU" dirty="0"/>
              <a:t>Рецензент проводит анализ </a:t>
            </a:r>
            <a:r>
              <a:rPr lang="ru-RU" dirty="0" smtClean="0"/>
              <a:t>ВКР и </a:t>
            </a:r>
            <a:r>
              <a:rPr lang="ru-RU" dirty="0"/>
              <a:t>представляет в организацию письменную рецензию на указанную работу (далее - рецензия).</a:t>
            </a:r>
          </a:p>
          <a:p>
            <a:r>
              <a:rPr lang="ru-RU" dirty="0"/>
              <a:t>Если </a:t>
            </a:r>
            <a:r>
              <a:rPr lang="ru-RU" dirty="0" smtClean="0"/>
              <a:t>ВКР имеет </a:t>
            </a:r>
            <a:r>
              <a:rPr lang="ru-RU" dirty="0"/>
              <a:t>междисциплинарный характер, она направляется организацией нескольким рецензентам. В ином случае число рецензентов устанавливается организацией</a:t>
            </a:r>
            <a:r>
              <a:rPr lang="ru-RU" dirty="0" smtClean="0"/>
              <a:t>.</a:t>
            </a:r>
            <a:endParaRPr lang="ru-RU" dirty="0"/>
          </a:p>
        </p:txBody>
      </p:sp>
    </p:spTree>
    <p:extLst>
      <p:ext uri="{BB962C8B-B14F-4D97-AF65-F5344CB8AC3E}">
        <p14:creationId xmlns:p14="http://schemas.microsoft.com/office/powerpoint/2010/main" val="3983806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Ознакомление и проверка на плагиат</a:t>
            </a:r>
            <a:endParaRPr lang="ru-RU" dirty="0"/>
          </a:p>
        </p:txBody>
      </p:sp>
      <p:sp>
        <p:nvSpPr>
          <p:cNvPr id="3" name="Объект 2"/>
          <p:cNvSpPr>
            <a:spLocks noGrp="1"/>
          </p:cNvSpPr>
          <p:nvPr>
            <p:ph idx="1"/>
          </p:nvPr>
        </p:nvSpPr>
        <p:spPr>
          <a:xfrm>
            <a:off x="313509" y="1471749"/>
            <a:ext cx="9440091" cy="5103222"/>
          </a:xfrm>
        </p:spPr>
        <p:txBody>
          <a:bodyPr>
            <a:normAutofit/>
          </a:bodyPr>
          <a:lstStyle/>
          <a:p>
            <a:r>
              <a:rPr lang="ru-RU" sz="2000" dirty="0"/>
              <a:t>Организация обеспечивает ознакомление обучающегося с отзывом и рецензией (рецензиями) не позднее чем за 5 календарных дней до дня защиты </a:t>
            </a:r>
            <a:r>
              <a:rPr lang="ru-RU" sz="2000" dirty="0" smtClean="0"/>
              <a:t>ВКР.</a:t>
            </a:r>
            <a:endParaRPr lang="ru-RU" sz="2000" dirty="0"/>
          </a:p>
          <a:p>
            <a:r>
              <a:rPr lang="ru-RU" sz="2000" dirty="0" smtClean="0"/>
              <a:t>ВКР, </a:t>
            </a:r>
            <a:r>
              <a:rPr lang="ru-RU" sz="2000" dirty="0"/>
              <a:t>отзыв и рецензия (рецензии) передаются в </a:t>
            </a:r>
            <a:r>
              <a:rPr lang="ru-RU" sz="2000" dirty="0" smtClean="0"/>
              <a:t>ГЭК </a:t>
            </a:r>
            <a:r>
              <a:rPr lang="ru-RU" sz="2000" dirty="0"/>
              <a:t>не позднее чем за 2 календарных дня до дня </a:t>
            </a:r>
            <a:r>
              <a:rPr lang="ru-RU" sz="2000" dirty="0" smtClean="0"/>
              <a:t>защиты.</a:t>
            </a:r>
            <a:endParaRPr lang="ru-RU" sz="2000" dirty="0"/>
          </a:p>
          <a:p>
            <a:r>
              <a:rPr lang="ru-RU" sz="2000" dirty="0" smtClean="0"/>
              <a:t>Тексты ВКР, </a:t>
            </a:r>
            <a:r>
              <a:rPr lang="ru-RU" sz="2000" dirty="0"/>
              <a:t>за исключением </a:t>
            </a:r>
            <a:r>
              <a:rPr lang="ru-RU" sz="2000" dirty="0" smtClean="0"/>
              <a:t>содержащих </a:t>
            </a:r>
            <a:r>
              <a:rPr lang="ru-RU" sz="2000" dirty="0"/>
              <a:t>сведения, составляющие государственную тайну, размещаются организацией в электронно-библиотечной системе организации и проверяются на объём заимствования. Порядок размещения текстов выпускных квалификационных работ в электронно-библиотечной системе организации, проверки на объём заимствования, в том числе содержательного, выявления неправомочных заимствований устанавливается организацией.</a:t>
            </a:r>
          </a:p>
          <a:p>
            <a:endParaRPr lang="ru-RU" sz="2000" dirty="0"/>
          </a:p>
        </p:txBody>
      </p:sp>
    </p:spTree>
    <p:extLst>
      <p:ext uri="{BB962C8B-B14F-4D97-AF65-F5344CB8AC3E}">
        <p14:creationId xmlns:p14="http://schemas.microsoft.com/office/powerpoint/2010/main" val="1657784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61851"/>
          </a:xfrm>
        </p:spPr>
        <p:txBody>
          <a:bodyPr/>
          <a:lstStyle/>
          <a:p>
            <a:r>
              <a:rPr lang="ru-RU" dirty="0" smtClean="0"/>
              <a:t>Результаты ГИА</a:t>
            </a:r>
            <a:endParaRPr lang="ru-RU" dirty="0"/>
          </a:p>
        </p:txBody>
      </p:sp>
      <p:sp>
        <p:nvSpPr>
          <p:cNvPr id="3" name="Объект 2"/>
          <p:cNvSpPr>
            <a:spLocks noGrp="1"/>
          </p:cNvSpPr>
          <p:nvPr>
            <p:ph idx="1"/>
          </p:nvPr>
        </p:nvSpPr>
        <p:spPr>
          <a:xfrm>
            <a:off x="677334" y="1271451"/>
            <a:ext cx="8596668" cy="5460275"/>
          </a:xfrm>
        </p:spPr>
        <p:txBody>
          <a:bodyPr>
            <a:normAutofit fontScale="92500" lnSpcReduction="10000"/>
          </a:bodyPr>
          <a:lstStyle/>
          <a:p>
            <a:r>
              <a:rPr lang="ru-RU" dirty="0"/>
              <a:t>Результаты </a:t>
            </a:r>
            <a:r>
              <a:rPr lang="ru-RU" dirty="0" smtClean="0"/>
              <a:t>ГИА, </a:t>
            </a:r>
            <a:r>
              <a:rPr lang="ru-RU" dirty="0"/>
              <a:t>проводимого в устной форме, объявляются в день его проведения, </a:t>
            </a:r>
            <a:r>
              <a:rPr lang="ru-RU" dirty="0" smtClean="0"/>
              <a:t>проводимого </a:t>
            </a:r>
            <a:r>
              <a:rPr lang="ru-RU" dirty="0"/>
              <a:t>в письменной форме, - на следующий рабочий день после </a:t>
            </a:r>
            <a:r>
              <a:rPr lang="ru-RU" dirty="0" smtClean="0"/>
              <a:t>его </a:t>
            </a:r>
            <a:r>
              <a:rPr lang="ru-RU" dirty="0"/>
              <a:t>проведения.</a:t>
            </a:r>
          </a:p>
          <a:p>
            <a:r>
              <a:rPr lang="ru-RU" dirty="0" smtClean="0"/>
              <a:t>Обучающиеся</a:t>
            </a:r>
            <a:r>
              <a:rPr lang="ru-RU" dirty="0"/>
              <a:t>, не прошедшие </a:t>
            </a:r>
            <a:r>
              <a:rPr lang="ru-RU" dirty="0" smtClean="0"/>
              <a:t>ГИА в </a:t>
            </a:r>
            <a:r>
              <a:rPr lang="ru-RU" dirty="0"/>
              <a:t>связи с неявкой </a:t>
            </a:r>
            <a:r>
              <a:rPr lang="ru-RU" dirty="0" smtClean="0"/>
              <a:t>по </a:t>
            </a:r>
            <a:r>
              <a:rPr lang="ru-RU" dirty="0"/>
              <a:t>уважительной причине (временная нетрудоспособность, исполнение общественных или государственных обязанностей, вызов в суд, транспортные проблемы (отмена рейса, отсутствие билетов), погодные условия или в других случаях, перечень которых устанавливается организацией самостоятельно), вправе пройти ее в течение 6 месяцев после завершения </a:t>
            </a:r>
            <a:r>
              <a:rPr lang="ru-RU" dirty="0" smtClean="0"/>
              <a:t>ГИА.</a:t>
            </a:r>
            <a:endParaRPr lang="ru-RU" dirty="0"/>
          </a:p>
          <a:p>
            <a:r>
              <a:rPr lang="ru-RU" dirty="0"/>
              <a:t>Обучающийся должен представить в организацию документ, подтверждающий причину его отсутствия.</a:t>
            </a:r>
          </a:p>
          <a:p>
            <a:r>
              <a:rPr lang="ru-RU" dirty="0"/>
              <a:t>Обучающийся, не прошедший одно государственное аттестационное испытание по уважительной причине, допускается к сдаче следующего государственного аттестационного испытания (при его наличии).</a:t>
            </a:r>
          </a:p>
          <a:p>
            <a:r>
              <a:rPr lang="ru-RU" dirty="0" smtClean="0"/>
              <a:t>Обучающиеся</a:t>
            </a:r>
            <a:r>
              <a:rPr lang="ru-RU" dirty="0"/>
              <a:t>, не прошедшие </a:t>
            </a:r>
            <a:r>
              <a:rPr lang="ru-RU" dirty="0" smtClean="0"/>
              <a:t>ГИА в </a:t>
            </a:r>
            <a:r>
              <a:rPr lang="ru-RU" dirty="0"/>
              <a:t>связи с неявкой </a:t>
            </a:r>
            <a:r>
              <a:rPr lang="ru-RU" dirty="0" smtClean="0"/>
              <a:t>по </a:t>
            </a:r>
            <a:r>
              <a:rPr lang="ru-RU" dirty="0"/>
              <a:t>неуважительной причине или в связи с получением оценки "неудовлетворительно", </a:t>
            </a:r>
            <a:r>
              <a:rPr lang="ru-RU" dirty="0" smtClean="0"/>
              <a:t>отчисляются </a:t>
            </a:r>
            <a:r>
              <a:rPr lang="ru-RU" dirty="0"/>
              <a:t>из организации с выдачей справки об обучении как не выполнившие обязанностей по добросовестному освоению образовательной программы и выполнению учебного плана.</a:t>
            </a:r>
          </a:p>
          <a:p>
            <a:endParaRPr lang="ru-RU" dirty="0"/>
          </a:p>
        </p:txBody>
      </p:sp>
    </p:spTree>
    <p:extLst>
      <p:ext uri="{BB962C8B-B14F-4D97-AF65-F5344CB8AC3E}">
        <p14:creationId xmlns:p14="http://schemas.microsoft.com/office/powerpoint/2010/main" val="1662988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1520"/>
          </a:xfrm>
        </p:spPr>
        <p:txBody>
          <a:bodyPr/>
          <a:lstStyle/>
          <a:p>
            <a:r>
              <a:rPr lang="ru-RU" dirty="0" smtClean="0"/>
              <a:t>Повторное прохождение ГИА</a:t>
            </a:r>
            <a:endParaRPr lang="ru-RU" dirty="0"/>
          </a:p>
        </p:txBody>
      </p:sp>
      <p:sp>
        <p:nvSpPr>
          <p:cNvPr id="3" name="Объект 2"/>
          <p:cNvSpPr>
            <a:spLocks noGrp="1"/>
          </p:cNvSpPr>
          <p:nvPr>
            <p:ph idx="1"/>
          </p:nvPr>
        </p:nvSpPr>
        <p:spPr>
          <a:xfrm>
            <a:off x="677334" y="1506583"/>
            <a:ext cx="8596668" cy="5199017"/>
          </a:xfrm>
        </p:spPr>
        <p:txBody>
          <a:bodyPr>
            <a:normAutofit/>
          </a:bodyPr>
          <a:lstStyle/>
          <a:p>
            <a:r>
              <a:rPr lang="ru-RU" sz="2400" dirty="0"/>
              <a:t>Лицо, не прошедшее </a:t>
            </a:r>
            <a:r>
              <a:rPr lang="ru-RU" sz="2400" dirty="0" smtClean="0"/>
              <a:t>ГИА, </a:t>
            </a:r>
            <a:r>
              <a:rPr lang="ru-RU" sz="2400" dirty="0"/>
              <a:t>может повторно пройти </a:t>
            </a:r>
            <a:r>
              <a:rPr lang="ru-RU" sz="2400" dirty="0" smtClean="0"/>
              <a:t>её </a:t>
            </a:r>
            <a:r>
              <a:rPr lang="ru-RU" sz="2400" b="1" u="sng" dirty="0" smtClean="0"/>
              <a:t>не </a:t>
            </a:r>
            <a:r>
              <a:rPr lang="ru-RU" sz="2400" b="1" u="sng" dirty="0"/>
              <a:t>ранее чем через год и не позднее чем через пять </a:t>
            </a:r>
            <a:r>
              <a:rPr lang="ru-RU" sz="2400" b="1" u="sng" dirty="0" smtClean="0"/>
              <a:t>лет</a:t>
            </a:r>
            <a:r>
              <a:rPr lang="ru-RU" sz="2400" dirty="0" smtClean="0"/>
              <a:t>.</a:t>
            </a:r>
            <a:endParaRPr lang="ru-RU" sz="2400" dirty="0"/>
          </a:p>
          <a:p>
            <a:r>
              <a:rPr lang="ru-RU" sz="2400" dirty="0"/>
              <a:t>Для повторного прохождения </a:t>
            </a:r>
            <a:r>
              <a:rPr lang="ru-RU" sz="2400" dirty="0" smtClean="0"/>
              <a:t>ГИА указанное </a:t>
            </a:r>
            <a:r>
              <a:rPr lang="ru-RU" sz="2400" dirty="0"/>
              <a:t>лицо по </a:t>
            </a:r>
            <a:r>
              <a:rPr lang="ru-RU" sz="2400" dirty="0" smtClean="0"/>
              <a:t>заявлению </a:t>
            </a:r>
            <a:r>
              <a:rPr lang="ru-RU" sz="2400" dirty="0"/>
              <a:t>восстанавливается в организации на период времени, установленный организацией, но не менее периода времени, предусмотренного календарным учебным графиком для </a:t>
            </a:r>
            <a:r>
              <a:rPr lang="ru-RU" sz="2400" dirty="0" smtClean="0"/>
              <a:t>ГИА </a:t>
            </a:r>
            <a:r>
              <a:rPr lang="ru-RU" sz="2400" dirty="0"/>
              <a:t>по соответствующей образовательной программе.</a:t>
            </a:r>
          </a:p>
          <a:p>
            <a:r>
              <a:rPr lang="ru-RU" sz="2400" dirty="0"/>
              <a:t>При повторном прохождении </a:t>
            </a:r>
            <a:r>
              <a:rPr lang="ru-RU" sz="2400" dirty="0" smtClean="0"/>
              <a:t>ГИА </a:t>
            </a:r>
            <a:r>
              <a:rPr lang="ru-RU" sz="2400" dirty="0"/>
              <a:t>по желанию обучающегося решением организации ему может быть установлена иная тема </a:t>
            </a:r>
            <a:r>
              <a:rPr lang="ru-RU" sz="2400" dirty="0" smtClean="0"/>
              <a:t>ВКР.</a:t>
            </a:r>
            <a:endParaRPr lang="ru-RU" sz="2400" dirty="0"/>
          </a:p>
          <a:p>
            <a:endParaRPr lang="ru-RU" dirty="0"/>
          </a:p>
        </p:txBody>
      </p:sp>
    </p:spTree>
    <p:extLst>
      <p:ext uri="{BB962C8B-B14F-4D97-AF65-F5344CB8AC3E}">
        <p14:creationId xmlns:p14="http://schemas.microsoft.com/office/powerpoint/2010/main" val="3332140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0229"/>
          </a:xfrm>
        </p:spPr>
        <p:txBody>
          <a:bodyPr/>
          <a:lstStyle/>
          <a:p>
            <a:r>
              <a:rPr lang="ru-RU" dirty="0" smtClean="0"/>
              <a:t>ГИА для инвалидов</a:t>
            </a:r>
            <a:endParaRPr lang="ru-RU" dirty="0"/>
          </a:p>
        </p:txBody>
      </p:sp>
      <p:sp>
        <p:nvSpPr>
          <p:cNvPr id="3" name="Объект 2"/>
          <p:cNvSpPr>
            <a:spLocks noGrp="1"/>
          </p:cNvSpPr>
          <p:nvPr>
            <p:ph idx="1"/>
          </p:nvPr>
        </p:nvSpPr>
        <p:spPr>
          <a:xfrm>
            <a:off x="677334" y="1245326"/>
            <a:ext cx="8596668" cy="5460273"/>
          </a:xfrm>
        </p:spPr>
        <p:txBody>
          <a:bodyPr>
            <a:normAutofit/>
          </a:bodyPr>
          <a:lstStyle/>
          <a:p>
            <a:r>
              <a:rPr lang="ru-RU" dirty="0"/>
              <a:t>Для обучающихся из числа инвалидов </a:t>
            </a:r>
            <a:r>
              <a:rPr lang="ru-RU" dirty="0" smtClean="0"/>
              <a:t>ГИА </a:t>
            </a:r>
            <a:r>
              <a:rPr lang="ru-RU" dirty="0"/>
              <a:t>проводится организацией с учетом особенностей их психофизического развития, их индивидуальных возможностей и состояния </a:t>
            </a:r>
            <a:r>
              <a:rPr lang="ru-RU" dirty="0" smtClean="0"/>
              <a:t>здоровья.</a:t>
            </a:r>
          </a:p>
          <a:p>
            <a:r>
              <a:rPr lang="ru-RU" dirty="0"/>
              <a:t>Обучающийся инвалид не позднее чем за 3 месяца до начала проведения </a:t>
            </a:r>
            <a:r>
              <a:rPr lang="ru-RU" dirty="0" smtClean="0"/>
              <a:t>ГИА подает </a:t>
            </a:r>
            <a:r>
              <a:rPr lang="ru-RU" dirty="0"/>
              <a:t>письменное заявление о необходимости создания для него специальных условий при проведении </a:t>
            </a:r>
            <a:r>
              <a:rPr lang="ru-RU" dirty="0" smtClean="0"/>
              <a:t>ГИА </a:t>
            </a:r>
            <a:r>
              <a:rPr lang="ru-RU" dirty="0"/>
              <a:t>с указанием особенностей его психофизического развития, индивидуальных возможностей и состояния здоровья (далее - индивидуальные особенности). К заявлению прилагаются документы, подтверждающие наличие у обучающегося индивидуальных особенностей (при отсутствии указанных документов в организации).</a:t>
            </a:r>
          </a:p>
          <a:p>
            <a:r>
              <a:rPr lang="ru-RU" dirty="0"/>
              <a:t>В заявлении обучающийся указывает на необходимость (отсутствие необходимости) присутствия ассистента на государственном аттестационном испытании, необходимость (отсутствие необходимости) увеличения продолжительности сдачи </a:t>
            </a:r>
            <a:r>
              <a:rPr lang="ru-RU" dirty="0" smtClean="0"/>
              <a:t>ГИА </a:t>
            </a:r>
            <a:r>
              <a:rPr lang="ru-RU" dirty="0"/>
              <a:t>по отношению к установленной продолжительности (для каждого государственного аттестационного испытания).</a:t>
            </a:r>
          </a:p>
          <a:p>
            <a:endParaRPr lang="ru-RU" dirty="0"/>
          </a:p>
        </p:txBody>
      </p:sp>
    </p:spTree>
    <p:extLst>
      <p:ext uri="{BB962C8B-B14F-4D97-AF65-F5344CB8AC3E}">
        <p14:creationId xmlns:p14="http://schemas.microsoft.com/office/powerpoint/2010/main" val="3945608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48937"/>
          </a:xfrm>
        </p:spPr>
        <p:txBody>
          <a:bodyPr/>
          <a:lstStyle/>
          <a:p>
            <a:r>
              <a:rPr lang="ru-RU" dirty="0" smtClean="0"/>
              <a:t>Апелляция</a:t>
            </a:r>
            <a:endParaRPr lang="ru-RU" dirty="0"/>
          </a:p>
        </p:txBody>
      </p:sp>
      <p:sp>
        <p:nvSpPr>
          <p:cNvPr id="3" name="Объект 2"/>
          <p:cNvSpPr>
            <a:spLocks noGrp="1"/>
          </p:cNvSpPr>
          <p:nvPr>
            <p:ph idx="1"/>
          </p:nvPr>
        </p:nvSpPr>
        <p:spPr>
          <a:xfrm>
            <a:off x="278673" y="1297577"/>
            <a:ext cx="9553303" cy="5277394"/>
          </a:xfrm>
        </p:spPr>
        <p:txBody>
          <a:bodyPr>
            <a:normAutofit/>
          </a:bodyPr>
          <a:lstStyle/>
          <a:p>
            <a:r>
              <a:rPr lang="ru-RU" sz="2000" dirty="0"/>
              <a:t>Обучающийся имеет право подать </a:t>
            </a:r>
            <a:r>
              <a:rPr lang="ru-RU" sz="2000" dirty="0" smtClean="0"/>
              <a:t>письменную апелляцию:</a:t>
            </a:r>
          </a:p>
          <a:p>
            <a:pPr marL="0" indent="0">
              <a:buNone/>
            </a:pPr>
            <a:r>
              <a:rPr lang="ru-RU" sz="2000" dirty="0" smtClean="0"/>
              <a:t>	- </a:t>
            </a:r>
            <a:r>
              <a:rPr lang="ru-RU" sz="2000" dirty="0"/>
              <a:t>о нарушении, по его мнению, установленной процедуры проведения </a:t>
            </a:r>
            <a:r>
              <a:rPr lang="ru-RU" sz="2000" dirty="0" smtClean="0"/>
              <a:t>ГИА </a:t>
            </a:r>
          </a:p>
          <a:p>
            <a:pPr marL="0" indent="0">
              <a:buNone/>
            </a:pPr>
            <a:r>
              <a:rPr lang="ru-RU" sz="2000" dirty="0" smtClean="0"/>
              <a:t>	- о </a:t>
            </a:r>
            <a:r>
              <a:rPr lang="ru-RU" sz="2000" dirty="0"/>
              <a:t>несогласии с результатами государственного экзамена.</a:t>
            </a:r>
          </a:p>
          <a:p>
            <a:r>
              <a:rPr lang="ru-RU" sz="2000" dirty="0" smtClean="0"/>
              <a:t>Апелляция </a:t>
            </a:r>
            <a:r>
              <a:rPr lang="ru-RU" sz="2000" dirty="0"/>
              <a:t>подается лично обучающимся в апелляционную комиссию не позднее следующего рабочего дня после объявления результатов государственного аттестационного испытания.</a:t>
            </a:r>
          </a:p>
          <a:p>
            <a:r>
              <a:rPr lang="ru-RU" sz="2000" dirty="0" smtClean="0"/>
              <a:t>Для </a:t>
            </a:r>
            <a:r>
              <a:rPr lang="ru-RU" sz="2000" dirty="0"/>
              <a:t>рассмотрения апелляции секретарь </a:t>
            </a:r>
            <a:r>
              <a:rPr lang="ru-RU" sz="2000" dirty="0" smtClean="0"/>
              <a:t>ГЭК </a:t>
            </a:r>
            <a:r>
              <a:rPr lang="ru-RU" sz="2000" dirty="0"/>
              <a:t>направляет в апелляционную комиссию протокол заседания </a:t>
            </a:r>
            <a:r>
              <a:rPr lang="ru-RU" sz="2000" dirty="0" smtClean="0"/>
              <a:t>ГЭК, </a:t>
            </a:r>
            <a:r>
              <a:rPr lang="ru-RU" sz="2000" dirty="0"/>
              <a:t>заключение </a:t>
            </a:r>
            <a:r>
              <a:rPr lang="ru-RU" sz="2000" dirty="0" smtClean="0"/>
              <a:t>её председателя о </a:t>
            </a:r>
            <a:r>
              <a:rPr lang="ru-RU" sz="2000" dirty="0"/>
              <a:t>соблюдении процедурных вопросов при проведении </a:t>
            </a:r>
            <a:r>
              <a:rPr lang="ru-RU" sz="2000" dirty="0" smtClean="0"/>
              <a:t>ГИА, </a:t>
            </a:r>
            <a:r>
              <a:rPr lang="ru-RU" sz="2000" dirty="0"/>
              <a:t>а также письменные ответы обучающегося (при их наличии) (для рассмотрения апелляции по проведению государственного экзамена) либо </a:t>
            </a:r>
            <a:r>
              <a:rPr lang="ru-RU" sz="2000" dirty="0" smtClean="0"/>
              <a:t>ВКР, </a:t>
            </a:r>
            <a:r>
              <a:rPr lang="ru-RU" sz="2000" dirty="0"/>
              <a:t>отзыв и рецензию (рецензии) (для рассмотрения апелляции по проведению защиты </a:t>
            </a:r>
            <a:r>
              <a:rPr lang="ru-RU" sz="2000" dirty="0" smtClean="0"/>
              <a:t>ВКР).</a:t>
            </a:r>
            <a:endParaRPr lang="ru-RU" sz="2000" dirty="0"/>
          </a:p>
          <a:p>
            <a:endParaRPr lang="ru-RU" dirty="0"/>
          </a:p>
        </p:txBody>
      </p:sp>
    </p:spTree>
    <p:extLst>
      <p:ext uri="{BB962C8B-B14F-4D97-AF65-F5344CB8AC3E}">
        <p14:creationId xmlns:p14="http://schemas.microsoft.com/office/powerpoint/2010/main" val="1800377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149531"/>
          </a:xfrm>
        </p:spPr>
        <p:txBody>
          <a:bodyPr>
            <a:normAutofit fontScale="90000"/>
          </a:bodyPr>
          <a:lstStyle/>
          <a:p>
            <a:r>
              <a:rPr lang="ru-RU" dirty="0" smtClean="0"/>
              <a:t>Рассмотрение апелляции и решение комиссии</a:t>
            </a:r>
            <a:endParaRPr lang="ru-RU" dirty="0"/>
          </a:p>
        </p:txBody>
      </p:sp>
      <p:sp>
        <p:nvSpPr>
          <p:cNvPr id="3" name="Объект 2"/>
          <p:cNvSpPr>
            <a:spLocks noGrp="1"/>
          </p:cNvSpPr>
          <p:nvPr>
            <p:ph idx="1"/>
          </p:nvPr>
        </p:nvSpPr>
        <p:spPr>
          <a:xfrm>
            <a:off x="677334" y="992777"/>
            <a:ext cx="8596668" cy="5651863"/>
          </a:xfrm>
        </p:spPr>
        <p:txBody>
          <a:bodyPr>
            <a:normAutofit/>
          </a:bodyPr>
          <a:lstStyle/>
          <a:p>
            <a:pPr marL="0" indent="0">
              <a:buNone/>
            </a:pPr>
            <a:r>
              <a:rPr lang="ru-RU" dirty="0" smtClean="0"/>
              <a:t>Апелляция </a:t>
            </a:r>
            <a:r>
              <a:rPr lang="ru-RU" dirty="0"/>
              <a:t>рассматривается не позднее 2 рабочих дней со дня подачи апелляции на заседании апелляционной комиссии, на которое приглашаются председатель </a:t>
            </a:r>
            <a:r>
              <a:rPr lang="ru-RU" dirty="0" smtClean="0"/>
              <a:t>ГЭК и </a:t>
            </a:r>
            <a:r>
              <a:rPr lang="ru-RU" dirty="0"/>
              <a:t>обучающийся, подавший апелляцию.</a:t>
            </a:r>
          </a:p>
          <a:p>
            <a:pPr marL="0" indent="0">
              <a:buNone/>
            </a:pPr>
            <a:r>
              <a:rPr lang="ru-RU" dirty="0"/>
              <a:t>Решение апелляционной комиссии доводится до сведения обучающегося, </a:t>
            </a:r>
            <a:r>
              <a:rPr lang="ru-RU" dirty="0" smtClean="0"/>
              <a:t>в </a:t>
            </a:r>
            <a:r>
              <a:rPr lang="ru-RU" dirty="0"/>
              <a:t>течение 3 рабочих дней со дня заседания апелляционной </a:t>
            </a:r>
            <a:r>
              <a:rPr lang="ru-RU" dirty="0" smtClean="0"/>
              <a:t>комиссии. Факт ознакомления удостоверяется подписью обучающегося.</a:t>
            </a:r>
            <a:endParaRPr lang="ru-RU" dirty="0"/>
          </a:p>
          <a:p>
            <a:pPr marL="0" indent="0">
              <a:buNone/>
            </a:pPr>
            <a:r>
              <a:rPr lang="ru-RU" dirty="0" smtClean="0"/>
              <a:t>При </a:t>
            </a:r>
            <a:r>
              <a:rPr lang="ru-RU" dirty="0"/>
              <a:t>рассмотрении апелляции о нарушении порядка проведения государственного аттестационного испытания апелляционная комиссия принимает одно из следующих решений:</a:t>
            </a:r>
          </a:p>
          <a:p>
            <a:r>
              <a:rPr lang="ru-RU" dirty="0"/>
              <a:t>об отклонении </a:t>
            </a:r>
            <a:r>
              <a:rPr lang="ru-RU" dirty="0" smtClean="0"/>
              <a:t>апелляции;</a:t>
            </a:r>
            <a:endParaRPr lang="ru-RU" dirty="0"/>
          </a:p>
          <a:p>
            <a:r>
              <a:rPr lang="ru-RU" dirty="0"/>
              <a:t>об удовлетворении </a:t>
            </a:r>
            <a:r>
              <a:rPr lang="ru-RU" dirty="0" smtClean="0"/>
              <a:t>апелляции.</a:t>
            </a:r>
            <a:endParaRPr lang="ru-RU" dirty="0"/>
          </a:p>
          <a:p>
            <a:pPr marL="0" indent="0">
              <a:buNone/>
            </a:pPr>
            <a:r>
              <a:rPr lang="ru-RU" dirty="0" smtClean="0"/>
              <a:t>В последнем случае результат </a:t>
            </a:r>
            <a:r>
              <a:rPr lang="ru-RU" dirty="0"/>
              <a:t>проведения государственного аттестационного испытания подлежит аннулированию, в связи с чем протокол о рассмотрении апелляции не позднее следующего рабочего дня передается в </a:t>
            </a:r>
            <a:r>
              <a:rPr lang="ru-RU" dirty="0" smtClean="0"/>
              <a:t>ГЭК для </a:t>
            </a:r>
            <a:r>
              <a:rPr lang="ru-RU" dirty="0"/>
              <a:t>реализации решения апелляционной комиссии. Обучающемуся предоставляется возможность пройти </a:t>
            </a:r>
            <a:r>
              <a:rPr lang="ru-RU" dirty="0" smtClean="0"/>
              <a:t>ГИА </a:t>
            </a:r>
            <a:r>
              <a:rPr lang="ru-RU" dirty="0"/>
              <a:t>в сроки, установленные образовательной </a:t>
            </a:r>
            <a:r>
              <a:rPr lang="ru-RU" dirty="0" smtClean="0"/>
              <a:t>организацией.</a:t>
            </a:r>
            <a:endParaRPr lang="ru-RU" dirty="0"/>
          </a:p>
        </p:txBody>
      </p:sp>
    </p:spTree>
    <p:extLst>
      <p:ext uri="{BB962C8B-B14F-4D97-AF65-F5344CB8AC3E}">
        <p14:creationId xmlns:p14="http://schemas.microsoft.com/office/powerpoint/2010/main" val="66994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65464"/>
            <a:ext cx="8596668" cy="1219200"/>
          </a:xfrm>
        </p:spPr>
        <p:txBody>
          <a:bodyPr/>
          <a:lstStyle/>
          <a:p>
            <a:r>
              <a:rPr lang="ru-RU" dirty="0"/>
              <a:t>Положение о промежуточной </a:t>
            </a:r>
            <a:r>
              <a:rPr lang="ru-RU" dirty="0" smtClean="0"/>
              <a:t>аттестации: нормативные основания</a:t>
            </a:r>
            <a:endParaRPr lang="ru-RU" dirty="0"/>
          </a:p>
        </p:txBody>
      </p:sp>
      <p:sp>
        <p:nvSpPr>
          <p:cNvPr id="3" name="Объект 2"/>
          <p:cNvSpPr>
            <a:spLocks noGrp="1"/>
          </p:cNvSpPr>
          <p:nvPr>
            <p:ph idx="1"/>
          </p:nvPr>
        </p:nvSpPr>
        <p:spPr>
          <a:xfrm>
            <a:off x="243840" y="1384665"/>
            <a:ext cx="9326880" cy="5390604"/>
          </a:xfrm>
        </p:spPr>
        <p:txBody>
          <a:bodyPr>
            <a:normAutofit fontScale="85000" lnSpcReduction="10000"/>
          </a:bodyPr>
          <a:lstStyle/>
          <a:p>
            <a:pPr lvl="0" hangingPunct="0"/>
            <a:r>
              <a:rPr lang="ru-RU" dirty="0" smtClean="0"/>
              <a:t>Федеральный закон </a:t>
            </a:r>
            <a:r>
              <a:rPr lang="ru-RU" dirty="0"/>
              <a:t>«Об образовании в Российской Федерации» от 29.12.2012 г. </a:t>
            </a:r>
            <a:r>
              <a:rPr lang="ru-RU" dirty="0" smtClean="0"/>
              <a:t>№273-ФЗ</a:t>
            </a:r>
            <a:r>
              <a:rPr lang="ru-RU" dirty="0"/>
              <a:t>; </a:t>
            </a:r>
          </a:p>
          <a:p>
            <a:pPr lvl="0"/>
            <a:r>
              <a:rPr lang="ru-RU" dirty="0" smtClean="0"/>
              <a:t>Порядок </a:t>
            </a:r>
            <a:r>
              <a:rPr lang="ru-RU" dirty="0"/>
              <a:t>организации и осуществления образовательной деятельности по образовательным программам высшего образования – программам подготовки научно-педагогических кадров в аспирантуре (адъюнктуре), утвержденным приказом Министерства образования и науки РФ от 19.11.2013 г. №1259; </a:t>
            </a:r>
          </a:p>
          <a:p>
            <a:pPr lvl="0" hangingPunct="0"/>
            <a:r>
              <a:rPr lang="ru-RU" dirty="0" smtClean="0"/>
              <a:t>Порядок </a:t>
            </a:r>
            <a:r>
              <a:rPr lang="ru-RU" dirty="0"/>
              <a:t>организации и осуществления образовательной деятельности по образовательным программам высшего образования – программам </a:t>
            </a:r>
            <a:r>
              <a:rPr lang="ru-RU" dirty="0" err="1"/>
              <a:t>бакалавриата</a:t>
            </a:r>
            <a:r>
              <a:rPr lang="ru-RU" dirty="0"/>
              <a:t>, программам </a:t>
            </a:r>
            <a:r>
              <a:rPr lang="ru-RU" dirty="0" err="1"/>
              <a:t>специалитета</a:t>
            </a:r>
            <a:r>
              <a:rPr lang="ru-RU" dirty="0"/>
              <a:t>, программам магистратуры, утверждённым приказом Министерства образования и науки РФ от 19.12.2013 г. № 1367;</a:t>
            </a:r>
          </a:p>
          <a:p>
            <a:pPr lvl="0" hangingPunct="0"/>
            <a:r>
              <a:rPr lang="ru-RU" sz="2200" dirty="0" smtClean="0"/>
              <a:t>Порядок </a:t>
            </a:r>
            <a:r>
              <a:rPr lang="ru-RU" sz="2200" dirty="0"/>
              <a:t>применения к обучающимся и снятия с обучающихся мер дисциплинарного взыскания, утверждённого приказом Министерства образования и науки РФ от 25.03.2013 г. № 185;</a:t>
            </a:r>
          </a:p>
          <a:p>
            <a:pPr lvl="0" hangingPunct="0"/>
            <a:r>
              <a:rPr lang="ru-RU" dirty="0" smtClean="0"/>
              <a:t>Порядок </a:t>
            </a:r>
            <a:r>
              <a:rPr lang="ru-RU" dirty="0"/>
              <a:t>прикрепления лиц для сдачи кандидатских экзаменов, сдачи кандидатских экзаменов и их перечнем, утверждённым приказом Министерства образования и науки РФ от 28.03.2014 г. №247;</a:t>
            </a:r>
          </a:p>
          <a:p>
            <a:pPr lvl="0" hangingPunct="0"/>
            <a:r>
              <a:rPr lang="ru-RU" sz="2200" dirty="0" smtClean="0"/>
              <a:t>Письмо </a:t>
            </a:r>
            <a:r>
              <a:rPr lang="ru-RU" sz="2200" dirty="0"/>
              <a:t>Министерства образования и науки РФ «К вопросу об отчислении обучающихся» от 15.09.2015 г. №АК 2655/05;</a:t>
            </a:r>
          </a:p>
          <a:p>
            <a:pPr lvl="0" hangingPunct="0"/>
            <a:r>
              <a:rPr lang="ru-RU" sz="1900" dirty="0" smtClean="0"/>
              <a:t>Федеральные государственные образовательные стандарты </a:t>
            </a:r>
            <a:r>
              <a:rPr lang="ru-RU" sz="1900" dirty="0"/>
              <a:t>высшего образования</a:t>
            </a:r>
            <a:r>
              <a:rPr lang="ru-RU" dirty="0"/>
              <a:t>; </a:t>
            </a:r>
          </a:p>
          <a:p>
            <a:pPr lvl="0" hangingPunct="0"/>
            <a:r>
              <a:rPr lang="ru-RU" dirty="0" smtClean="0"/>
              <a:t>Устав </a:t>
            </a:r>
            <a:r>
              <a:rPr lang="ru-RU" dirty="0"/>
              <a:t>и </a:t>
            </a:r>
            <a:r>
              <a:rPr lang="ru-RU" dirty="0" smtClean="0"/>
              <a:t>локальные нормативные акты </a:t>
            </a:r>
            <a:r>
              <a:rPr lang="ru-RU" dirty="0"/>
              <a:t>НИ ТГУ.</a:t>
            </a:r>
          </a:p>
        </p:txBody>
      </p:sp>
    </p:spTree>
    <p:extLst>
      <p:ext uri="{BB962C8B-B14F-4D97-AF65-F5344CB8AC3E}">
        <p14:creationId xmlns:p14="http://schemas.microsoft.com/office/powerpoint/2010/main" val="2396652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13211"/>
            <a:ext cx="8596668" cy="1166949"/>
          </a:xfrm>
        </p:spPr>
        <p:txBody>
          <a:bodyPr>
            <a:normAutofit fontScale="90000"/>
          </a:bodyPr>
          <a:lstStyle/>
          <a:p>
            <a:r>
              <a:rPr lang="ru-RU" dirty="0"/>
              <a:t>Рассмотрение апелляции и решение комиссии</a:t>
            </a:r>
          </a:p>
        </p:txBody>
      </p:sp>
      <p:sp>
        <p:nvSpPr>
          <p:cNvPr id="3" name="Объект 2"/>
          <p:cNvSpPr>
            <a:spLocks noGrp="1"/>
          </p:cNvSpPr>
          <p:nvPr>
            <p:ph idx="1"/>
          </p:nvPr>
        </p:nvSpPr>
        <p:spPr>
          <a:xfrm>
            <a:off x="677334" y="1175657"/>
            <a:ext cx="8596668" cy="5682344"/>
          </a:xfrm>
        </p:spPr>
        <p:txBody>
          <a:bodyPr>
            <a:normAutofit/>
          </a:bodyPr>
          <a:lstStyle/>
          <a:p>
            <a:pPr marL="0" indent="0">
              <a:buNone/>
            </a:pPr>
            <a:r>
              <a:rPr lang="ru-RU" dirty="0"/>
              <a:t>При рассмотрении апелляции о несогласии с результатами государственного аттестационного испытания апелляционная комиссия выносит одно из следующих решений:</a:t>
            </a:r>
          </a:p>
          <a:p>
            <a:r>
              <a:rPr lang="ru-RU" dirty="0"/>
              <a:t>об отклонении апелляции и сохранении результата государственного аттестационного испытания;</a:t>
            </a:r>
          </a:p>
          <a:p>
            <a:r>
              <a:rPr lang="ru-RU" dirty="0"/>
              <a:t>об удовлетворении апелляции и выставлении иного </a:t>
            </a:r>
            <a:r>
              <a:rPr lang="ru-RU" dirty="0" smtClean="0"/>
              <a:t>результата. </a:t>
            </a:r>
          </a:p>
          <a:p>
            <a:pPr marL="0" indent="0">
              <a:buNone/>
            </a:pPr>
            <a:r>
              <a:rPr lang="ru-RU" dirty="0" smtClean="0"/>
              <a:t>Решение </a:t>
            </a:r>
            <a:r>
              <a:rPr lang="ru-RU" dirty="0"/>
              <a:t>апелляционной комиссии не позднее следующего рабочего дня передается в </a:t>
            </a:r>
            <a:r>
              <a:rPr lang="ru-RU" dirty="0" smtClean="0"/>
              <a:t>ГЭК. </a:t>
            </a:r>
            <a:r>
              <a:rPr lang="ru-RU" dirty="0"/>
              <a:t>Решение апелляционной комиссии является основанием для аннулирования ранее выставленного результата государственного аттестационного испытания и выставления нового.</a:t>
            </a:r>
          </a:p>
          <a:p>
            <a:r>
              <a:rPr lang="ru-RU" dirty="0"/>
              <a:t>Решение апелляционной комиссии является окончательным и пересмотру не подлежит.</a:t>
            </a:r>
          </a:p>
          <a:p>
            <a:pPr marL="0" indent="0">
              <a:buNone/>
            </a:pPr>
            <a:r>
              <a:rPr lang="ru-RU" dirty="0" smtClean="0"/>
              <a:t>Повторное </a:t>
            </a:r>
            <a:r>
              <a:rPr lang="ru-RU" dirty="0"/>
              <a:t>проведение государственного аттестационного испытания осуществляется в присутствии одного из членов апелляционной комиссии не позднее 15 июля.</a:t>
            </a:r>
          </a:p>
          <a:p>
            <a:pPr marL="0" indent="0">
              <a:buNone/>
            </a:pPr>
            <a:r>
              <a:rPr lang="ru-RU" dirty="0" smtClean="0"/>
              <a:t>Апелляция </a:t>
            </a:r>
            <a:r>
              <a:rPr lang="ru-RU" dirty="0"/>
              <a:t>на повторное проведение государственного аттестационного испытания не принимается. </a:t>
            </a:r>
          </a:p>
          <a:p>
            <a:endParaRPr lang="ru-RU" dirty="0"/>
          </a:p>
        </p:txBody>
      </p:sp>
    </p:spTree>
    <p:extLst>
      <p:ext uri="{BB962C8B-B14F-4D97-AF65-F5344CB8AC3E}">
        <p14:creationId xmlns:p14="http://schemas.microsoft.com/office/powerpoint/2010/main" val="257147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chor="b"/>
          <a:lstStyle/>
          <a:p>
            <a:pPr algn="ctr"/>
            <a:r>
              <a:rPr lang="ru-RU" dirty="0" smtClean="0"/>
              <a:t>Спасибо </a:t>
            </a:r>
            <a:r>
              <a:rPr lang="ru-RU" smtClean="0"/>
              <a:t>за терпение </a:t>
            </a:r>
            <a:r>
              <a:rPr lang="ru-RU" smtClean="0">
                <a:sym typeface="Wingdings" panose="05000000000000000000" pitchFamily="2" charset="2"/>
              </a:rPr>
              <a:t></a:t>
            </a:r>
            <a:endParaRPr lang="ru-RU"/>
          </a:p>
        </p:txBody>
      </p:sp>
      <p:sp>
        <p:nvSpPr>
          <p:cNvPr id="5" name="Текст 4"/>
          <p:cNvSpPr>
            <a:spLocks noGrp="1"/>
          </p:cNvSpPr>
          <p:nvPr>
            <p:ph type="body" idx="1"/>
          </p:nvPr>
        </p:nvSpPr>
        <p:spPr/>
        <p:txBody>
          <a:bodyPr/>
          <a:lstStyle/>
          <a:p>
            <a:endParaRPr lang="ru-RU"/>
          </a:p>
        </p:txBody>
      </p:sp>
    </p:spTree>
    <p:extLst>
      <p:ext uri="{BB962C8B-B14F-4D97-AF65-F5344CB8AC3E}">
        <p14:creationId xmlns:p14="http://schemas.microsoft.com/office/powerpoint/2010/main" val="397640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05691"/>
          </a:xfrm>
        </p:spPr>
        <p:txBody>
          <a:bodyPr/>
          <a:lstStyle/>
          <a:p>
            <a:r>
              <a:rPr lang="ru-RU" dirty="0" smtClean="0"/>
              <a:t>Дифференцированный зачет и защиты</a:t>
            </a:r>
            <a:endParaRPr lang="ru-RU" dirty="0"/>
          </a:p>
        </p:txBody>
      </p:sp>
      <p:sp>
        <p:nvSpPr>
          <p:cNvPr id="3" name="Объект 2"/>
          <p:cNvSpPr>
            <a:spLocks noGrp="1"/>
          </p:cNvSpPr>
          <p:nvPr>
            <p:ph idx="1"/>
          </p:nvPr>
        </p:nvSpPr>
        <p:spPr/>
        <p:txBody>
          <a:bodyPr>
            <a:normAutofit/>
          </a:bodyPr>
          <a:lstStyle/>
          <a:p>
            <a:pPr marL="342900" lvl="1" indent="-342900"/>
            <a:r>
              <a:rPr lang="ru-RU" sz="2000" dirty="0" smtClean="0"/>
              <a:t>1.6. По </a:t>
            </a:r>
            <a:r>
              <a:rPr lang="ru-RU" sz="2000" dirty="0"/>
              <a:t>дисциплинам, трудоёмкость которых составляет более трех зачетных единиц, проводится экзамен </a:t>
            </a:r>
            <a:r>
              <a:rPr lang="ru-RU" sz="2000" dirty="0">
                <a:solidFill>
                  <a:srgbClr val="FF0000"/>
                </a:solidFill>
              </a:rPr>
              <a:t>или дифференцированный зачёт </a:t>
            </a:r>
            <a:r>
              <a:rPr lang="ru-RU" sz="2000" dirty="0"/>
              <a:t>и выставляется оценка («отлично», «хорошо», «удовлетворительно» или «неудовлетворительно</a:t>
            </a:r>
            <a:r>
              <a:rPr lang="ru-RU" sz="2000" dirty="0" smtClean="0"/>
              <a:t>»).</a:t>
            </a:r>
          </a:p>
          <a:p>
            <a:pPr marL="342900" lvl="1" indent="-342900"/>
            <a:r>
              <a:rPr lang="ru-RU" sz="2000" dirty="0" smtClean="0"/>
              <a:t>2.9. Защита </a:t>
            </a:r>
            <a:r>
              <a:rPr lang="ru-RU" sz="2000" dirty="0"/>
              <a:t>курсовых работ производится в специальной комиссии, состав которой </a:t>
            </a:r>
            <a:r>
              <a:rPr lang="ru-RU" sz="2000" dirty="0">
                <a:solidFill>
                  <a:srgbClr val="FF0000"/>
                </a:solidFill>
              </a:rPr>
              <a:t>назначается руководителем ООП</a:t>
            </a:r>
            <a:r>
              <a:rPr lang="ru-RU" sz="2000" dirty="0"/>
              <a:t>. Защита отчета по практике проходит на заседании кафедры, ответственной за проведение данной практики, </a:t>
            </a:r>
            <a:r>
              <a:rPr lang="ru-RU" sz="2000" dirty="0">
                <a:solidFill>
                  <a:srgbClr val="FF0000"/>
                </a:solidFill>
              </a:rPr>
              <a:t>или в форме методической конференции с участием обучающихся и преподавателей различных кафедр</a:t>
            </a:r>
            <a:r>
              <a:rPr lang="ru-RU" sz="2000" dirty="0"/>
              <a:t>. </a:t>
            </a:r>
          </a:p>
          <a:p>
            <a:endParaRPr lang="ru-RU" sz="2000" dirty="0"/>
          </a:p>
        </p:txBody>
      </p:sp>
    </p:spTree>
    <p:extLst>
      <p:ext uri="{BB962C8B-B14F-4D97-AF65-F5344CB8AC3E}">
        <p14:creationId xmlns:p14="http://schemas.microsoft.com/office/powerpoint/2010/main" val="334684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2880"/>
            <a:ext cx="8596668" cy="1320800"/>
          </a:xfrm>
        </p:spPr>
        <p:txBody>
          <a:bodyPr/>
          <a:lstStyle/>
          <a:p>
            <a:r>
              <a:rPr lang="ru-RU" b="1" dirty="0"/>
              <a:t>Продление сроков промежуточной аттестации </a:t>
            </a:r>
            <a:endParaRPr lang="ru-RU" dirty="0"/>
          </a:p>
        </p:txBody>
      </p:sp>
      <p:sp>
        <p:nvSpPr>
          <p:cNvPr id="3" name="Объект 2"/>
          <p:cNvSpPr>
            <a:spLocks noGrp="1"/>
          </p:cNvSpPr>
          <p:nvPr>
            <p:ph idx="1"/>
          </p:nvPr>
        </p:nvSpPr>
        <p:spPr>
          <a:xfrm>
            <a:off x="156754" y="1367246"/>
            <a:ext cx="9440092" cy="5355771"/>
          </a:xfrm>
        </p:spPr>
        <p:txBody>
          <a:bodyPr>
            <a:normAutofit/>
          </a:bodyPr>
          <a:lstStyle/>
          <a:p>
            <a:r>
              <a:rPr lang="ru-RU" dirty="0"/>
              <a:t>3.1. Обучающимся, которые не могли пройти промежуточную аттестацию в установленные сроки по уважительным причинам (болезнь, семейные обстоятельства, длительные служебные командировки и пр.), декан факультета (директор института, </a:t>
            </a:r>
            <a:r>
              <a:rPr lang="ru-RU" dirty="0">
                <a:solidFill>
                  <a:srgbClr val="FF0000"/>
                </a:solidFill>
              </a:rPr>
              <a:t>руководитель автономной ООП</a:t>
            </a:r>
            <a:r>
              <a:rPr lang="ru-RU" dirty="0"/>
              <a:t>) устанавливает индивидуальные сроки промежуточной аттестации. Продление сроков промежуточной аттестации (продление сессии) оформляется приказом ректора НИ ТГУ. </a:t>
            </a:r>
          </a:p>
          <a:p>
            <a:r>
              <a:rPr lang="ru-RU" dirty="0"/>
              <a:t>3.2. В случае продления сроков промежуточной аттестации обучающийся по очной или очно-заочной форме обучения получает в деканате факультета (дирекции института, </a:t>
            </a:r>
            <a:r>
              <a:rPr lang="ru-RU" dirty="0">
                <a:solidFill>
                  <a:srgbClr val="FF0000"/>
                </a:solidFill>
              </a:rPr>
              <a:t>у менеджера автономной ООП</a:t>
            </a:r>
            <a:r>
              <a:rPr lang="ru-RU" dirty="0"/>
              <a:t>) экзаменационный лист на каждый экзамен или зачет, обучающийся по заочной форме обучения - экзаменационную карточку.</a:t>
            </a:r>
          </a:p>
          <a:p>
            <a:r>
              <a:rPr lang="ru-RU" dirty="0"/>
              <a:t>3.3. Сроки пересдачи отдельных экзаменов и зачетов при продлении сроков промежуточной аттестации устанавливаются деканом факультета (директором института, </a:t>
            </a:r>
            <a:r>
              <a:rPr lang="ru-RU" dirty="0">
                <a:solidFill>
                  <a:srgbClr val="FF0000"/>
                </a:solidFill>
              </a:rPr>
              <a:t>менеджером автономной ООП</a:t>
            </a:r>
            <a:r>
              <a:rPr lang="ru-RU" dirty="0"/>
              <a:t>) </a:t>
            </a:r>
            <a:r>
              <a:rPr lang="ru-RU" b="1" u="sng" dirty="0"/>
              <a:t>после завершения сроков промежуточной аттестации</a:t>
            </a:r>
            <a:r>
              <a:rPr lang="ru-RU" dirty="0"/>
              <a:t>.</a:t>
            </a:r>
          </a:p>
          <a:p>
            <a:endParaRPr lang="ru-RU" dirty="0"/>
          </a:p>
        </p:txBody>
      </p:sp>
    </p:spTree>
    <p:extLst>
      <p:ext uri="{BB962C8B-B14F-4D97-AF65-F5344CB8AC3E}">
        <p14:creationId xmlns:p14="http://schemas.microsoft.com/office/powerpoint/2010/main" val="195546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Академическая задолженность </a:t>
            </a:r>
            <a:br>
              <a:rPr lang="ru-RU" dirty="0" smtClean="0"/>
            </a:br>
            <a:r>
              <a:rPr lang="ru-RU" dirty="0" smtClean="0"/>
              <a:t>и её последствия</a:t>
            </a:r>
            <a:endParaRPr lang="ru-RU" dirty="0"/>
          </a:p>
        </p:txBody>
      </p:sp>
      <p:sp>
        <p:nvSpPr>
          <p:cNvPr id="3" name="Объект 2"/>
          <p:cNvSpPr>
            <a:spLocks noGrp="1"/>
          </p:cNvSpPr>
          <p:nvPr>
            <p:ph idx="1"/>
          </p:nvPr>
        </p:nvSpPr>
        <p:spPr>
          <a:xfrm>
            <a:off x="391886" y="2081349"/>
            <a:ext cx="8882116" cy="4659085"/>
          </a:xfrm>
        </p:spPr>
        <p:txBody>
          <a:bodyPr>
            <a:normAutofit/>
          </a:bodyPr>
          <a:lstStyle/>
          <a:p>
            <a:pPr marL="0" indent="0">
              <a:buNone/>
            </a:pPr>
            <a:r>
              <a:rPr lang="ru-RU" dirty="0"/>
              <a:t>4.1. Обучающийся считается имеющим академическую задолженность, если:</a:t>
            </a:r>
          </a:p>
          <a:p>
            <a:r>
              <a:rPr lang="ru-RU" dirty="0" smtClean="0"/>
              <a:t>он </a:t>
            </a:r>
            <a:r>
              <a:rPr lang="ru-RU" dirty="0"/>
              <a:t>получил оценку «неудовлетворительно» или «не зачтено»;</a:t>
            </a:r>
          </a:p>
          <a:p>
            <a:r>
              <a:rPr lang="ru-RU" dirty="0" smtClean="0"/>
              <a:t>он </a:t>
            </a:r>
            <a:r>
              <a:rPr lang="ru-RU" dirty="0"/>
              <a:t>не явился на сдачу экзамена или зачета по дисциплине, защиту курсовой работы или отчета по практике по неуважительной причине, что приравнивается к сдаче предмета на «не зачтено» или «неудовлетворительно»;</a:t>
            </a:r>
          </a:p>
          <a:p>
            <a:r>
              <a:rPr lang="ru-RU" dirty="0" smtClean="0"/>
              <a:t>он </a:t>
            </a:r>
            <a:r>
              <a:rPr lang="ru-RU" dirty="0"/>
              <a:t>не ликвидировал в установленные сроки программную разницу при переводе из другого вуза или при переводе с одной ООП ВО на другую;</a:t>
            </a:r>
          </a:p>
          <a:p>
            <a:r>
              <a:rPr lang="ru-RU" dirty="0" smtClean="0"/>
              <a:t>он </a:t>
            </a:r>
            <a:r>
              <a:rPr lang="ru-RU" dirty="0"/>
              <a:t>не сдал зачеты или экзамены в установленные сроки при продлении сессии.</a:t>
            </a:r>
          </a:p>
          <a:p>
            <a:pPr marL="0" indent="0">
              <a:buNone/>
            </a:pPr>
            <a:r>
              <a:rPr lang="ru-RU" dirty="0"/>
              <a:t>4.2. Обучающиеся, не прошедшие промежуточной аттестации по уважительным причинам или имеющие академическую задолженность, переводятся на следующий курс условно. </a:t>
            </a:r>
          </a:p>
          <a:p>
            <a:endParaRPr lang="ru-RU" dirty="0"/>
          </a:p>
        </p:txBody>
      </p:sp>
    </p:spTree>
    <p:extLst>
      <p:ext uri="{BB962C8B-B14F-4D97-AF65-F5344CB8AC3E}">
        <p14:creationId xmlns:p14="http://schemas.microsoft.com/office/powerpoint/2010/main" val="338513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137226" cy="766354"/>
          </a:xfrm>
        </p:spPr>
        <p:txBody>
          <a:bodyPr>
            <a:normAutofit/>
          </a:bodyPr>
          <a:lstStyle/>
          <a:p>
            <a:r>
              <a:rPr lang="ru-RU" dirty="0" smtClean="0"/>
              <a:t>4.3. Сроки ликвидации задолженностей</a:t>
            </a:r>
            <a:endParaRPr lang="ru-RU" dirty="0"/>
          </a:p>
        </p:txBody>
      </p:sp>
      <p:sp>
        <p:nvSpPr>
          <p:cNvPr id="3" name="Объект 2"/>
          <p:cNvSpPr>
            <a:spLocks noGrp="1"/>
          </p:cNvSpPr>
          <p:nvPr>
            <p:ph idx="1"/>
          </p:nvPr>
        </p:nvSpPr>
        <p:spPr>
          <a:xfrm>
            <a:off x="677334" y="1489166"/>
            <a:ext cx="8596668" cy="5155473"/>
          </a:xfrm>
        </p:spPr>
        <p:txBody>
          <a:bodyPr>
            <a:normAutofit/>
          </a:bodyPr>
          <a:lstStyle/>
          <a:p>
            <a:r>
              <a:rPr lang="ru-RU" sz="2000" dirty="0" smtClean="0"/>
              <a:t>Для </a:t>
            </a:r>
            <a:r>
              <a:rPr lang="ru-RU" sz="2000" dirty="0"/>
              <a:t>ликвидации обучающимися академической задолженности декан факультета (директор института) распоряжением по факультету (институту) устанавливает сроки ликвидации задолженностей. </a:t>
            </a:r>
            <a:endParaRPr lang="ru-RU" sz="2000" dirty="0" smtClean="0"/>
          </a:p>
          <a:p>
            <a:r>
              <a:rPr lang="ru-RU" sz="2000" dirty="0" smtClean="0">
                <a:solidFill>
                  <a:srgbClr val="FF0000"/>
                </a:solidFill>
              </a:rPr>
              <a:t>Для </a:t>
            </a:r>
            <a:r>
              <a:rPr lang="ru-RU" sz="2000" dirty="0">
                <a:solidFill>
                  <a:srgbClr val="FF0000"/>
                </a:solidFill>
              </a:rPr>
              <a:t>ликвидации академической задолженности обучающимися по автономным ООП распоряжение о сроках ликвидации задолженностей издает начальник учебного управления по представлению руководителя ООП. </a:t>
            </a:r>
            <a:endParaRPr lang="ru-RU" sz="2000" dirty="0" smtClean="0">
              <a:solidFill>
                <a:srgbClr val="FF0000"/>
              </a:solidFill>
            </a:endParaRPr>
          </a:p>
          <a:p>
            <a:r>
              <a:rPr lang="ru-RU" sz="2000" dirty="0" smtClean="0"/>
              <a:t>Срок </a:t>
            </a:r>
            <a:r>
              <a:rPr lang="ru-RU" sz="2000" dirty="0"/>
              <a:t>ликвидации академической задолженности </a:t>
            </a:r>
            <a:r>
              <a:rPr lang="ru-RU" sz="2000" dirty="0">
                <a:solidFill>
                  <a:srgbClr val="FF0000"/>
                </a:solidFill>
              </a:rPr>
              <a:t>определяется на основании учебных результатов, показанных студентом за прошедшее время учебы, </a:t>
            </a:r>
            <a:r>
              <a:rPr lang="ru-RU" sz="2000" dirty="0"/>
              <a:t>и не может превышать одного календарного года с момента ее образования. </a:t>
            </a:r>
            <a:endParaRPr lang="ru-RU" sz="2000" dirty="0" smtClean="0"/>
          </a:p>
          <a:p>
            <a:r>
              <a:rPr lang="ru-RU" sz="2000" dirty="0" smtClean="0"/>
              <a:t>В </a:t>
            </a:r>
            <a:r>
              <a:rPr lang="ru-RU" sz="2000" dirty="0"/>
              <a:t>указанный период не включаются время болезни обучающегося, нахождение его в академическом отпуске или отпуске по беременности и родам.</a:t>
            </a:r>
          </a:p>
          <a:p>
            <a:endParaRPr lang="ru-RU" dirty="0"/>
          </a:p>
        </p:txBody>
      </p:sp>
    </p:spTree>
    <p:extLst>
      <p:ext uri="{BB962C8B-B14F-4D97-AF65-F5344CB8AC3E}">
        <p14:creationId xmlns:p14="http://schemas.microsoft.com/office/powerpoint/2010/main" val="245679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Пересдача зачета или экзамена</a:t>
            </a:r>
            <a:endParaRPr lang="ru-RU" dirty="0"/>
          </a:p>
        </p:txBody>
      </p:sp>
      <p:sp>
        <p:nvSpPr>
          <p:cNvPr id="3" name="Объект 2"/>
          <p:cNvSpPr>
            <a:spLocks noGrp="1"/>
          </p:cNvSpPr>
          <p:nvPr>
            <p:ph idx="1"/>
          </p:nvPr>
        </p:nvSpPr>
        <p:spPr>
          <a:xfrm>
            <a:off x="226424" y="1270000"/>
            <a:ext cx="8377646" cy="5426891"/>
          </a:xfrm>
        </p:spPr>
        <p:txBody>
          <a:bodyPr>
            <a:normAutofit/>
          </a:bodyPr>
          <a:lstStyle/>
          <a:p>
            <a:r>
              <a:rPr lang="ru-RU" sz="2200" dirty="0">
                <a:solidFill>
                  <a:srgbClr val="FF0000"/>
                </a:solidFill>
              </a:rPr>
              <a:t>4.4. В случае, если на пересдаче зачета обучающийся получил отметку «не зачтено» или на пересдаче экзамена – оценку «неудовлетворительно», а также в случае неявки на пересдачу без уважительной причины сроки ликвидации данной задолженности должны быть ему установлены повторно в порядке, определенном в пункте 4.3. настоящего Положения.  </a:t>
            </a:r>
          </a:p>
          <a:p>
            <a:r>
              <a:rPr lang="ru-RU" sz="2200" dirty="0" smtClean="0"/>
              <a:t>4.5. Пересдача экзамена или зачета по одной дисциплине обучающимися, не прошедшими промежуточной аттестации по уважительным причинам или имеющими академическую задолженность, возможна не более двух раз. Последнюю пересдачу проводит назначаемая деканом факультета (директором института, </a:t>
            </a:r>
            <a:r>
              <a:rPr lang="ru-RU" sz="2200" dirty="0" smtClean="0">
                <a:solidFill>
                  <a:srgbClr val="FF0000"/>
                </a:solidFill>
              </a:rPr>
              <a:t>руководителем ООП</a:t>
            </a:r>
            <a:r>
              <a:rPr lang="ru-RU" sz="2200" dirty="0" smtClean="0"/>
              <a:t>) комиссия в составе трех экзаменаторов. </a:t>
            </a:r>
            <a:endParaRPr lang="ru-RU" sz="2200" dirty="0"/>
          </a:p>
        </p:txBody>
      </p:sp>
      <p:pic>
        <p:nvPicPr>
          <p:cNvPr id="4" name="Содержимое 9" descr="_DSC5565.jpg"/>
          <p:cNvPicPr>
            <a:picLocks noChangeAspect="1"/>
          </p:cNvPicPr>
          <p:nvPr/>
        </p:nvPicPr>
        <p:blipFill>
          <a:blip r:embed="rId2" cstate="print"/>
          <a:stretch>
            <a:fillRect/>
          </a:stretch>
        </p:blipFill>
        <p:spPr>
          <a:xfrm>
            <a:off x="9143373" y="1637211"/>
            <a:ext cx="2692400" cy="4038600"/>
          </a:xfrm>
          <a:prstGeom prst="rect">
            <a:avLst/>
          </a:prstGeom>
        </p:spPr>
      </p:pic>
    </p:spTree>
    <p:extLst>
      <p:ext uri="{BB962C8B-B14F-4D97-AF65-F5344CB8AC3E}">
        <p14:creationId xmlns:p14="http://schemas.microsoft.com/office/powerpoint/2010/main" val="82688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14103"/>
          </a:xfrm>
        </p:spPr>
        <p:txBody>
          <a:bodyPr/>
          <a:lstStyle/>
          <a:p>
            <a:r>
              <a:rPr lang="ru-RU" dirty="0" smtClean="0"/>
              <a:t>Отчисление</a:t>
            </a:r>
            <a:endParaRPr lang="ru-RU" dirty="0"/>
          </a:p>
        </p:txBody>
      </p:sp>
      <p:sp>
        <p:nvSpPr>
          <p:cNvPr id="3" name="Объект 2"/>
          <p:cNvSpPr>
            <a:spLocks noGrp="1"/>
          </p:cNvSpPr>
          <p:nvPr>
            <p:ph idx="1"/>
          </p:nvPr>
        </p:nvSpPr>
        <p:spPr>
          <a:xfrm>
            <a:off x="677334" y="1323703"/>
            <a:ext cx="8596668" cy="5286103"/>
          </a:xfrm>
        </p:spPr>
        <p:txBody>
          <a:bodyPr/>
          <a:lstStyle/>
          <a:p>
            <a:r>
              <a:rPr lang="ru-RU" sz="2200" dirty="0" smtClean="0"/>
              <a:t>4.5. …Обучающийся</a:t>
            </a:r>
            <a:r>
              <a:rPr lang="ru-RU" sz="2200" dirty="0"/>
              <a:t>, получивший неудовлетворительную оценку при пересдаче с комиссией экзамена или зачета, отчисляется из НИ ТГУ за академическую неуспеваемость (невыполнение учебного плана в установленные сроки без уважительной причины). </a:t>
            </a:r>
          </a:p>
          <a:p>
            <a:r>
              <a:rPr lang="ru-RU" sz="2200" dirty="0"/>
              <a:t>4.7. Обучающиеся по основным образовательным программам, не ликвидировавшие в установленные сроки академической задолженности, отчисляются из НИ ТГУ как не выполнившие учебный план в установленные сроки без уважительной причины. Отчисление обучающегося, не ликвидировавшего академическую задолженность в установленные сроки, оформляется приказом ректора НИ ТГУ </a:t>
            </a:r>
            <a:r>
              <a:rPr lang="ru-RU" sz="2200" dirty="0">
                <a:solidFill>
                  <a:srgbClr val="FF0000"/>
                </a:solidFill>
              </a:rPr>
              <a:t>в течение месяца с момента истечения указанных сроков</a:t>
            </a:r>
            <a:r>
              <a:rPr lang="ru-RU" sz="2200" dirty="0"/>
              <a:t>. </a:t>
            </a:r>
          </a:p>
          <a:p>
            <a:endParaRPr lang="ru-RU" dirty="0"/>
          </a:p>
        </p:txBody>
      </p:sp>
    </p:spTree>
    <p:extLst>
      <p:ext uri="{BB962C8B-B14F-4D97-AF65-F5344CB8AC3E}">
        <p14:creationId xmlns:p14="http://schemas.microsoft.com/office/powerpoint/2010/main" val="2757160030"/>
      </p:ext>
    </p:extLst>
  </p:cSld>
  <p:clrMapOvr>
    <a:masterClrMapping/>
  </p:clrMapOvr>
</p:sld>
</file>

<file path=ppt/theme/theme1.xml><?xml version="1.0" encoding="utf-8"?>
<a:theme xmlns:a="http://schemas.openxmlformats.org/drawingml/2006/main" name="Грань">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167</TotalTime>
  <Words>2600</Words>
  <Application>Microsoft Office PowerPoint</Application>
  <PresentationFormat>Широкоэкранный</PresentationFormat>
  <Paragraphs>143</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Trebuchet MS</vt:lpstr>
      <vt:lpstr>Wingdings</vt:lpstr>
      <vt:lpstr>Wingdings 3</vt:lpstr>
      <vt:lpstr>Грань</vt:lpstr>
      <vt:lpstr>Промежуточная и государственная аттестация: новые правила</vt:lpstr>
      <vt:lpstr>Промежуточная аттестация обучающихся</vt:lpstr>
      <vt:lpstr>Положение о промежуточной аттестации: нормативные основания</vt:lpstr>
      <vt:lpstr>Дифференцированный зачет и защиты</vt:lpstr>
      <vt:lpstr>Продление сроков промежуточной аттестации </vt:lpstr>
      <vt:lpstr>Академическая задолженность  и её последствия</vt:lpstr>
      <vt:lpstr>4.3. Сроки ликвидации задолженностей</vt:lpstr>
      <vt:lpstr>Пересдача зачета или экзамена</vt:lpstr>
      <vt:lpstr>Отчисление</vt:lpstr>
      <vt:lpstr>Государственная итоговая аттестация (ГИА)</vt:lpstr>
      <vt:lpstr>Государственная итоговая аттестация: новые нормативные основания</vt:lpstr>
      <vt:lpstr>ГИА: цель и доступ</vt:lpstr>
      <vt:lpstr>Ограничения</vt:lpstr>
      <vt:lpstr>Формы проведения ГИА</vt:lpstr>
      <vt:lpstr>ГЭК и апелляционные комиссии</vt:lpstr>
      <vt:lpstr>Состав комиссий</vt:lpstr>
      <vt:lpstr>Председатели комиссий</vt:lpstr>
      <vt:lpstr>Секретарь ГЭК</vt:lpstr>
      <vt:lpstr>Заседания и решения</vt:lpstr>
      <vt:lpstr>График оформления решений</vt:lpstr>
      <vt:lpstr>Госэкзамен</vt:lpstr>
      <vt:lpstr>Выпускные квалификационные работы</vt:lpstr>
      <vt:lpstr>Отзыв и рецензии</vt:lpstr>
      <vt:lpstr>Ознакомление и проверка на плагиат</vt:lpstr>
      <vt:lpstr>Результаты ГИА</vt:lpstr>
      <vt:lpstr>Повторное прохождение ГИА</vt:lpstr>
      <vt:lpstr>ГИА для инвалидов</vt:lpstr>
      <vt:lpstr>Апелляция</vt:lpstr>
      <vt:lpstr>Рассмотрение апелляции и решение комиссии</vt:lpstr>
      <vt:lpstr>Рассмотрение апелляции и решение комиссии</vt:lpstr>
      <vt:lpstr>Спасибо за терпение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Промежуточная и государственная аттестация: новые правила</dc:title>
  <dc:creator>Сергей</dc:creator>
  <cp:lastModifiedBy>Сергей</cp:lastModifiedBy>
  <cp:revision>20</cp:revision>
  <dcterms:created xsi:type="dcterms:W3CDTF">2015-10-21T17:45:56Z</dcterms:created>
  <dcterms:modified xsi:type="dcterms:W3CDTF">2015-10-21T20:37:06Z</dcterms:modified>
</cp:coreProperties>
</file>